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5" autoAdjust="0"/>
    <p:restoredTop sz="94660"/>
  </p:normalViewPr>
  <p:slideViewPr>
    <p:cSldViewPr snapToGrid="0">
      <p:cViewPr>
        <p:scale>
          <a:sx n="81" d="100"/>
          <a:sy n="81" d="100"/>
        </p:scale>
        <p:origin x="-186" y="2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6BEF2-964D-412D-AB03-A1F70C687628}" type="datetimeFigureOut">
              <a:rPr lang="fr-FR" smtClean="0"/>
              <a:pPr/>
              <a:t>14/01/2019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75FD-CFCF-46FD-9150-FA5D58F86E5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7429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6BEF2-964D-412D-AB03-A1F70C687628}" type="datetimeFigureOut">
              <a:rPr lang="fr-FR" smtClean="0"/>
              <a:pPr/>
              <a:t>14/01/2019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75FD-CFCF-46FD-9150-FA5D58F86E5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9401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6BEF2-964D-412D-AB03-A1F70C687628}" type="datetimeFigureOut">
              <a:rPr lang="fr-FR" smtClean="0"/>
              <a:pPr/>
              <a:t>14/01/2019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75FD-CFCF-46FD-9150-FA5D58F86E5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1723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6BEF2-964D-412D-AB03-A1F70C687628}" type="datetimeFigureOut">
              <a:rPr lang="fr-FR" smtClean="0"/>
              <a:pPr/>
              <a:t>14/01/2019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75FD-CFCF-46FD-9150-FA5D58F86E5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7243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6BEF2-964D-412D-AB03-A1F70C687628}" type="datetimeFigureOut">
              <a:rPr lang="fr-FR" smtClean="0"/>
              <a:pPr/>
              <a:t>14/01/2019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75FD-CFCF-46FD-9150-FA5D58F86E5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78244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6BEF2-964D-412D-AB03-A1F70C687628}" type="datetimeFigureOut">
              <a:rPr lang="fr-FR" smtClean="0"/>
              <a:pPr/>
              <a:t>14/01/2019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75FD-CFCF-46FD-9150-FA5D58F86E5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80188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6BEF2-964D-412D-AB03-A1F70C687628}" type="datetimeFigureOut">
              <a:rPr lang="fr-FR" smtClean="0"/>
              <a:pPr/>
              <a:t>14/01/2019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75FD-CFCF-46FD-9150-FA5D58F86E5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9287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6BEF2-964D-412D-AB03-A1F70C687628}" type="datetimeFigureOut">
              <a:rPr lang="fr-FR" smtClean="0"/>
              <a:pPr/>
              <a:t>14/01/2019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75FD-CFCF-46FD-9150-FA5D58F86E5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07234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6BEF2-964D-412D-AB03-A1F70C687628}" type="datetimeFigureOut">
              <a:rPr lang="fr-FR" smtClean="0"/>
              <a:pPr/>
              <a:t>14/01/2019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75FD-CFCF-46FD-9150-FA5D58F86E5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5081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6BEF2-964D-412D-AB03-A1F70C687628}" type="datetimeFigureOut">
              <a:rPr lang="fr-FR" smtClean="0"/>
              <a:pPr/>
              <a:t>14/01/2019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75FD-CFCF-46FD-9150-FA5D58F86E5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9497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6BEF2-964D-412D-AB03-A1F70C687628}" type="datetimeFigureOut">
              <a:rPr lang="fr-FR" smtClean="0"/>
              <a:pPr/>
              <a:t>14/01/2019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175FD-CFCF-46FD-9150-FA5D58F86E5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3996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C6BEF2-964D-412D-AB03-A1F70C687628}" type="datetimeFigureOut">
              <a:rPr lang="fr-FR" smtClean="0"/>
              <a:pPr/>
              <a:t>14/01/2019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0175FD-CFCF-46FD-9150-FA5D58F86E5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4832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48299" y="1739308"/>
            <a:ext cx="9819701" cy="2387600"/>
          </a:xfrm>
        </p:spPr>
        <p:txBody>
          <a:bodyPr>
            <a:noAutofit/>
          </a:bodyPr>
          <a:lstStyle/>
          <a:p>
            <a:r>
              <a:rPr lang="fr-FR" sz="3200" b="1" dirty="0" smtClean="0"/>
              <a:t>2</a:t>
            </a:r>
            <a:r>
              <a:rPr lang="fr-FR" sz="3200" b="1" baseline="30000" dirty="0" smtClean="0"/>
              <a:t>e</a:t>
            </a:r>
            <a:r>
              <a:rPr lang="fr-FR" sz="3200" b="1" dirty="0" smtClean="0"/>
              <a:t> </a:t>
            </a:r>
            <a:r>
              <a:rPr lang="fr-FR" sz="3200" b="1" dirty="0" smtClean="0"/>
              <a:t>rencontre </a:t>
            </a:r>
            <a:r>
              <a:rPr lang="fr-FR" sz="3200" b="1" dirty="0"/>
              <a:t>de </a:t>
            </a:r>
            <a:r>
              <a:rPr lang="fr-FR" sz="3200" b="1" dirty="0" smtClean="0"/>
              <a:t>l’autonomie</a:t>
            </a:r>
            <a:r>
              <a:rPr lang="fr-FR" sz="4400" b="1" dirty="0" smtClean="0"/>
              <a:t/>
            </a:r>
            <a:br>
              <a:rPr lang="fr-FR" sz="4400" b="1" dirty="0" smtClean="0"/>
            </a:br>
            <a:r>
              <a:rPr lang="fr-FR" sz="1600" b="1" dirty="0" smtClean="0"/>
              <a:t>16 janvier 2019</a:t>
            </a:r>
            <a:br>
              <a:rPr lang="fr-FR" sz="1600" b="1" dirty="0" smtClean="0"/>
            </a:br>
            <a:r>
              <a:rPr lang="fr-FR" sz="4400" dirty="0" smtClean="0"/>
              <a:t/>
            </a:r>
            <a:br>
              <a:rPr lang="fr-FR" sz="4400" dirty="0" smtClean="0"/>
            </a:br>
            <a:r>
              <a:rPr lang="fr-FR" sz="4400" b="1" dirty="0" smtClean="0">
                <a:solidFill>
                  <a:schemeClr val="accent5"/>
                </a:solidFill>
              </a:rPr>
              <a:t>« </a:t>
            </a:r>
            <a:r>
              <a:rPr lang="fr-FR" sz="4400" b="1" dirty="0">
                <a:solidFill>
                  <a:schemeClr val="accent5"/>
                </a:solidFill>
              </a:rPr>
              <a:t>Les réponses aux besoins d’accompagnement</a:t>
            </a:r>
            <a:br>
              <a:rPr lang="fr-FR" sz="4400" b="1" dirty="0">
                <a:solidFill>
                  <a:schemeClr val="accent5"/>
                </a:solidFill>
              </a:rPr>
            </a:br>
            <a:r>
              <a:rPr lang="fr-FR" sz="4400" b="1" dirty="0">
                <a:solidFill>
                  <a:schemeClr val="accent5"/>
                </a:solidFill>
              </a:rPr>
              <a:t>des personnes vivant à domicile » </a:t>
            </a:r>
            <a:r>
              <a:rPr lang="fr-FR" sz="4400" b="1" dirty="0"/>
              <a:t> </a:t>
            </a:r>
            <a:endParaRPr lang="fr-FR" sz="44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5497157"/>
            <a:ext cx="9144000" cy="950463"/>
          </a:xfrm>
        </p:spPr>
        <p:txBody>
          <a:bodyPr/>
          <a:lstStyle/>
          <a:p>
            <a:r>
              <a:rPr lang="fr-FR" dirty="0" smtClean="0"/>
              <a:t>Jean-Claude DION, Président de la formation « Personnes Handicapées » du CDCA du Loiret</a:t>
            </a:r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337851" y="137737"/>
            <a:ext cx="6096000" cy="6850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tabLst>
                <a:tab pos="3420745" algn="l"/>
              </a:tabLst>
            </a:pPr>
            <a:r>
              <a:rPr lang="fr-FR" b="1" dirty="0" smtClean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CDCA</a:t>
            </a:r>
            <a:endParaRPr lang="fr-FR" sz="1400" dirty="0" smtClean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3420745" algn="l"/>
              </a:tabLst>
            </a:pPr>
            <a:r>
              <a:rPr lang="fr-FR" b="1" dirty="0" smtClean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Formation spécialisée Personnes Handicapées</a:t>
            </a:r>
            <a:endParaRPr lang="fr-FR" sz="14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C:\Program Files (x86)\Microsoft Office\MEDIA\CAGCAT10\j0185604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00339" y="4107539"/>
            <a:ext cx="1194099" cy="119528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604680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50913" y="1825624"/>
            <a:ext cx="10515600" cy="4351338"/>
          </a:xfrm>
        </p:spPr>
        <p:txBody>
          <a:bodyPr>
            <a:normAutofit fontScale="92500"/>
          </a:bodyPr>
          <a:lstStyle/>
          <a:p>
            <a:pPr algn="just"/>
            <a:r>
              <a:rPr lang="fr-FR" dirty="0" smtClean="0"/>
              <a:t>Les services d’accompagnement à domicile sont des </a:t>
            </a:r>
            <a:r>
              <a:rPr lang="fr-FR" b="1" dirty="0" smtClean="0"/>
              <a:t>dispositifs souples </a:t>
            </a:r>
            <a:r>
              <a:rPr lang="fr-FR" dirty="0" smtClean="0"/>
              <a:t>qui apportent un accompagnement dans les milieux de vie ordinaire et/ou vers l’emploi</a:t>
            </a:r>
          </a:p>
          <a:p>
            <a:pPr algn="just"/>
            <a:endParaRPr lang="fr-FR" dirty="0" smtClean="0"/>
          </a:p>
          <a:p>
            <a:pPr algn="just"/>
            <a:r>
              <a:rPr lang="fr-FR" b="1" dirty="0" smtClean="0"/>
              <a:t>Pivots de l’articulation des différentes interventions </a:t>
            </a:r>
            <a:r>
              <a:rPr lang="fr-FR" dirty="0" smtClean="0"/>
              <a:t>auprès de la personne dans le cadre d’une stratégie globale d’intervention, pour la cohérence d’un parcours de vie</a:t>
            </a:r>
          </a:p>
          <a:p>
            <a:pPr algn="just"/>
            <a:endParaRPr lang="fr-FR" dirty="0" smtClean="0"/>
          </a:p>
          <a:p>
            <a:pPr algn="just"/>
            <a:r>
              <a:rPr lang="fr-FR" b="1" dirty="0" smtClean="0"/>
              <a:t>Nécessité d’un maillage territorial </a:t>
            </a:r>
            <a:r>
              <a:rPr lang="fr-FR" dirty="0" smtClean="0"/>
              <a:t>pertinent à retravailler dans le cadre d’une politique plus inclusive et dans un secteur en forte mutation</a:t>
            </a:r>
          </a:p>
          <a:p>
            <a:pPr algn="just"/>
            <a:endParaRPr lang="fr-FR" dirty="0" smtClean="0"/>
          </a:p>
          <a:p>
            <a:pPr algn="just"/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337851" y="137737"/>
            <a:ext cx="6096000" cy="6850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tabLst>
                <a:tab pos="3420745" algn="l"/>
              </a:tabLst>
            </a:pPr>
            <a:r>
              <a:rPr lang="fr-FR" b="1" dirty="0" smtClean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CDCA</a:t>
            </a:r>
            <a:endParaRPr lang="fr-FR" sz="1400" dirty="0" smtClean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3420745" algn="l"/>
              </a:tabLst>
            </a:pPr>
            <a:r>
              <a:rPr lang="fr-FR" b="1" dirty="0" smtClean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Formation spécialisée Personnes Handicapées</a:t>
            </a:r>
            <a:endParaRPr lang="fr-FR" sz="14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650913" y="822796"/>
            <a:ext cx="10515600" cy="867892"/>
          </a:xfrm>
        </p:spPr>
        <p:txBody>
          <a:bodyPr>
            <a:normAutofit/>
          </a:bodyPr>
          <a:lstStyle/>
          <a:p>
            <a:r>
              <a:rPr lang="fr-FR" sz="3600" b="1" u="sng" dirty="0" smtClean="0">
                <a:solidFill>
                  <a:schemeClr val="accent5"/>
                </a:solidFill>
              </a:rPr>
              <a:t>Préalables</a:t>
            </a:r>
            <a:endParaRPr lang="fr-FR" sz="3600" b="1" u="sng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6504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8032" y="0"/>
            <a:ext cx="10515600" cy="1325563"/>
          </a:xfrm>
        </p:spPr>
        <p:txBody>
          <a:bodyPr>
            <a:normAutofit/>
          </a:bodyPr>
          <a:lstStyle/>
          <a:p>
            <a:r>
              <a:rPr lang="fr-FR" sz="3600" b="1" u="sng" dirty="0">
                <a:solidFill>
                  <a:schemeClr val="accent5"/>
                </a:solidFill>
              </a:rPr>
              <a:t>1. Evolution du contexte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39896" y="1219696"/>
            <a:ext cx="10515600" cy="5417772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fr-FR" dirty="0" smtClean="0"/>
              <a:t>Contexte européen de désinstitutionalisation</a:t>
            </a:r>
          </a:p>
          <a:p>
            <a:pPr algn="just"/>
            <a:r>
              <a:rPr lang="fr-FR" sz="2800" dirty="0" smtClean="0">
                <a:sym typeface="Wingdings" panose="05000000000000000000" pitchFamily="2" charset="2"/>
              </a:rPr>
              <a:t>Rapporteuse </a:t>
            </a:r>
            <a:r>
              <a:rPr lang="fr-FR" sz="2800" dirty="0">
                <a:sym typeface="Wingdings" panose="05000000000000000000" pitchFamily="2" charset="2"/>
              </a:rPr>
              <a:t>spéciale sur les droits des personnes handicapées pour l’ONU : </a:t>
            </a:r>
            <a:r>
              <a:rPr lang="fr-FR" sz="2800" dirty="0"/>
              <a:t>observations préliminaires</a:t>
            </a:r>
            <a:r>
              <a:rPr lang="fr-FR" sz="2800" dirty="0">
                <a:sym typeface="Wingdings" panose="05000000000000000000" pitchFamily="2" charset="2"/>
              </a:rPr>
              <a:t> de 2017</a:t>
            </a:r>
            <a:endParaRPr lang="fr-FR" sz="2800" dirty="0"/>
          </a:p>
          <a:p>
            <a:pPr lvl="2" algn="just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fr-FR" sz="2600" dirty="0" smtClean="0"/>
              <a:t>Catalina </a:t>
            </a:r>
            <a:r>
              <a:rPr lang="fr-FR" sz="2600" dirty="0" err="1" smtClean="0"/>
              <a:t>Devandas-Aguilera</a:t>
            </a:r>
            <a:r>
              <a:rPr lang="fr-FR" sz="2600" dirty="0" smtClean="0"/>
              <a:t>, </a:t>
            </a:r>
            <a:r>
              <a:rPr lang="fr-FR" sz="2600" dirty="0" err="1" smtClean="0"/>
              <a:t>Rapporteure</a:t>
            </a:r>
            <a:r>
              <a:rPr lang="fr-FR" sz="2600" dirty="0" smtClean="0"/>
              <a:t> ONU sur les droits des PH a effectué sa première visite en France en octobre 2017</a:t>
            </a:r>
          </a:p>
          <a:p>
            <a:pPr lvl="2" algn="just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fr-FR" sz="2600" dirty="0" smtClean="0"/>
              <a:t>Elle a notamment «exhorté » le gouvernement « </a:t>
            </a:r>
            <a:r>
              <a:rPr lang="fr-FR" sz="2600" b="1" dirty="0" smtClean="0"/>
              <a:t>un plan d’action concret pour assurer la fermeture progressive de tous les établissements existants et transformer l’offre actuelle de services (…)</a:t>
            </a:r>
            <a:r>
              <a:rPr lang="fr-FR" sz="2600" dirty="0" smtClean="0"/>
              <a:t> »</a:t>
            </a:r>
          </a:p>
          <a:p>
            <a:pPr lvl="2" algn="just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fr-FR" sz="2600" dirty="0" smtClean="0"/>
              <a:t>Rapport final prévu pour mars 2019</a:t>
            </a:r>
          </a:p>
          <a:p>
            <a:pPr algn="just"/>
            <a:r>
              <a:rPr lang="fr-FR" dirty="0" smtClean="0"/>
              <a:t>Évolution des projets de vie des personnes, habituées à plus d’autonomie et d’inclusion dès l’enfance</a:t>
            </a:r>
          </a:p>
          <a:p>
            <a:pPr algn="just"/>
            <a:r>
              <a:rPr lang="fr-FR" dirty="0" smtClean="0"/>
              <a:t>Vieillissement des personnes handicapées mais aussi des aidants</a:t>
            </a:r>
          </a:p>
          <a:p>
            <a:pPr algn="just"/>
            <a:r>
              <a:rPr lang="fr-FR" dirty="0"/>
              <a:t>Souhait des politiques que soient développées/inventées des formules intermédiaires combinant vie autonome et sécurisation de </a:t>
            </a:r>
            <a:r>
              <a:rPr lang="fr-FR" dirty="0" smtClean="0"/>
              <a:t>l’environnement, </a:t>
            </a:r>
            <a:r>
              <a:rPr lang="fr-FR" dirty="0"/>
              <a:t>dont des formes d’habitat </a:t>
            </a:r>
            <a:r>
              <a:rPr lang="fr-FR" dirty="0" smtClean="0"/>
              <a:t>inclusif avec services</a:t>
            </a:r>
          </a:p>
          <a:p>
            <a:pPr algn="just"/>
            <a:endParaRPr lang="fr-FR" dirty="0" smtClean="0"/>
          </a:p>
          <a:p>
            <a:pPr marL="1079500" indent="0" algn="just">
              <a:buNone/>
            </a:pPr>
            <a:r>
              <a:rPr lang="fr-FR" dirty="0" smtClean="0">
                <a:solidFill>
                  <a:schemeClr val="accent5"/>
                </a:solidFill>
                <a:sym typeface="Wingdings" panose="05000000000000000000" pitchFamily="2" charset="2"/>
              </a:rPr>
              <a:t></a:t>
            </a:r>
            <a:r>
              <a:rPr lang="fr-FR" sz="3600" b="1" dirty="0" smtClean="0">
                <a:solidFill>
                  <a:schemeClr val="accent5"/>
                </a:solidFill>
                <a:sym typeface="Wingdings" panose="05000000000000000000" pitchFamily="2" charset="2"/>
              </a:rPr>
              <a:t>Inclusion et vie digne à domicile = </a:t>
            </a:r>
            <a:r>
              <a:rPr lang="fr-FR" sz="3600" b="1" i="1" dirty="0" smtClean="0">
                <a:solidFill>
                  <a:schemeClr val="accent5"/>
                </a:solidFill>
                <a:sym typeface="Wingdings" panose="05000000000000000000" pitchFamily="2" charset="2"/>
              </a:rPr>
              <a:t>p</a:t>
            </a:r>
            <a:r>
              <a:rPr lang="fr-FR" sz="3600" b="1" i="1" dirty="0" smtClean="0">
                <a:solidFill>
                  <a:schemeClr val="accent5"/>
                </a:solidFill>
              </a:rPr>
              <a:t>rojet </a:t>
            </a:r>
            <a:r>
              <a:rPr lang="fr-FR" sz="3600" b="1" i="1" dirty="0">
                <a:solidFill>
                  <a:schemeClr val="accent5"/>
                </a:solidFill>
              </a:rPr>
              <a:t>de société, que l’on ne peut que </a:t>
            </a:r>
            <a:r>
              <a:rPr lang="fr-FR" sz="3600" b="1" i="1" dirty="0" smtClean="0">
                <a:solidFill>
                  <a:schemeClr val="accent5"/>
                </a:solidFill>
              </a:rPr>
              <a:t>partager, dans </a:t>
            </a:r>
            <a:r>
              <a:rPr lang="fr-FR" sz="3600" b="1" i="1" dirty="0">
                <a:solidFill>
                  <a:schemeClr val="accent5"/>
                </a:solidFill>
              </a:rPr>
              <a:t>lequel le secteur médico-social a toute sa place </a:t>
            </a:r>
            <a:r>
              <a:rPr lang="fr-FR" sz="3600" b="1" i="1" dirty="0" smtClean="0">
                <a:solidFill>
                  <a:schemeClr val="accent5"/>
                </a:solidFill>
              </a:rPr>
              <a:t>mais qui </a:t>
            </a:r>
            <a:r>
              <a:rPr lang="fr-FR" sz="3600" b="1" i="1" dirty="0">
                <a:solidFill>
                  <a:schemeClr val="accent5"/>
                </a:solidFill>
              </a:rPr>
              <a:t>n’en est pas le seul </a:t>
            </a:r>
            <a:r>
              <a:rPr lang="fr-FR" sz="3600" b="1" i="1" dirty="0" smtClean="0">
                <a:solidFill>
                  <a:schemeClr val="accent5"/>
                </a:solidFill>
              </a:rPr>
              <a:t>garant</a:t>
            </a:r>
            <a:r>
              <a:rPr lang="fr-FR" sz="3600" b="1" i="1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fr-FR" sz="3600" b="1" i="1" dirty="0">
              <a:solidFill>
                <a:schemeClr val="accent6">
                  <a:lumMod val="75000"/>
                </a:schemeClr>
              </a:solidFill>
            </a:endParaRPr>
          </a:p>
          <a:p>
            <a:pPr algn="just"/>
            <a:endParaRPr lang="fr-FR" dirty="0" smtClean="0"/>
          </a:p>
          <a:p>
            <a:pPr algn="just"/>
            <a:endParaRPr lang="fr-FR" dirty="0" smtClean="0"/>
          </a:p>
          <a:p>
            <a:pPr algn="just"/>
            <a:endParaRPr lang="fr-FR" dirty="0" smtClean="0"/>
          </a:p>
          <a:p>
            <a:pPr algn="just"/>
            <a:endParaRPr lang="fr-FR" dirty="0" smtClean="0"/>
          </a:p>
          <a:p>
            <a:pPr algn="just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915132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30245" y="1207384"/>
            <a:ext cx="10515600" cy="6150845"/>
          </a:xfrm>
        </p:spPr>
        <p:txBody>
          <a:bodyPr>
            <a:normAutofit/>
          </a:bodyPr>
          <a:lstStyle/>
          <a:p>
            <a:pPr algn="just"/>
            <a:r>
              <a:rPr lang="fr-FR" sz="2100" dirty="0" smtClean="0"/>
              <a:t>Ignorer le </a:t>
            </a:r>
            <a:r>
              <a:rPr lang="fr-FR" sz="2100" dirty="0"/>
              <a:t>projet des personnes concernées dans la définition des modalités d’accompagnement. </a:t>
            </a:r>
            <a:endParaRPr lang="fr-FR" sz="2100" dirty="0" smtClean="0"/>
          </a:p>
          <a:p>
            <a:pPr algn="just"/>
            <a:r>
              <a:rPr lang="fr-FR" sz="2100" dirty="0" smtClean="0"/>
              <a:t>Considérer </a:t>
            </a:r>
            <a:r>
              <a:rPr lang="fr-FR" sz="2100" dirty="0"/>
              <a:t>que les solutions d’hébergement médico-sociales sont exclusives / non inclusives.</a:t>
            </a:r>
          </a:p>
          <a:p>
            <a:pPr algn="just"/>
            <a:r>
              <a:rPr lang="fr-FR" sz="2100" dirty="0" smtClean="0"/>
              <a:t>Penser que l’intervention </a:t>
            </a:r>
            <a:r>
              <a:rPr lang="fr-FR" sz="2100" dirty="0"/>
              <a:t>des SAVS seuls </a:t>
            </a:r>
            <a:r>
              <a:rPr lang="fr-FR" sz="2100" dirty="0" smtClean="0"/>
              <a:t>est </a:t>
            </a:r>
            <a:r>
              <a:rPr lang="fr-FR" sz="2100" dirty="0"/>
              <a:t>suffisante </a:t>
            </a:r>
            <a:r>
              <a:rPr lang="fr-FR" sz="2100" dirty="0" smtClean="0">
                <a:sym typeface="Wingdings" panose="05000000000000000000" pitchFamily="2" charset="2"/>
              </a:rPr>
              <a:t> nécessité d’</a:t>
            </a:r>
            <a:r>
              <a:rPr lang="fr-FR" sz="2100" dirty="0" smtClean="0"/>
              <a:t>élargir </a:t>
            </a:r>
            <a:r>
              <a:rPr lang="fr-FR" sz="2100" dirty="0"/>
              <a:t>notre réflexion aux partenariats à </a:t>
            </a:r>
            <a:r>
              <a:rPr lang="fr-FR" sz="2100" dirty="0" smtClean="0"/>
              <a:t>renforcer</a:t>
            </a:r>
            <a:r>
              <a:rPr lang="fr-FR" sz="2100" dirty="0"/>
              <a:t> : SAVS, SAAD, SSIAD…, voire d’autres formes d’accompagnement encore inexistantes.</a:t>
            </a:r>
          </a:p>
          <a:p>
            <a:pPr algn="just"/>
            <a:r>
              <a:rPr lang="fr-FR" sz="2100" dirty="0" smtClean="0"/>
              <a:t>Laisser les professionnels de l’accompagnement s’adapter seuls aux nouvelles modalités de travail qu’implique l’accompagnement à </a:t>
            </a:r>
            <a:r>
              <a:rPr lang="fr-FR" sz="2100" dirty="0" smtClean="0"/>
              <a:t>domicile.</a:t>
            </a:r>
            <a:endParaRPr lang="fr-FR" sz="2100" dirty="0" smtClean="0"/>
          </a:p>
          <a:p>
            <a:pPr algn="just"/>
            <a:r>
              <a:rPr lang="fr-FR" sz="2100" dirty="0" smtClean="0"/>
              <a:t>Sur l’habitat inclusif :</a:t>
            </a:r>
          </a:p>
          <a:p>
            <a:pPr lvl="1" algn="just"/>
            <a:r>
              <a:rPr lang="fr-FR" sz="2100" dirty="0" smtClean="0"/>
              <a:t>Ne pas travailler à la viabilité des modèles économiques d’habitat </a:t>
            </a:r>
            <a:r>
              <a:rPr lang="fr-FR" sz="2100" dirty="0" smtClean="0"/>
              <a:t>inclusif.</a:t>
            </a:r>
            <a:endParaRPr lang="fr-FR" sz="2100" dirty="0" smtClean="0"/>
          </a:p>
          <a:p>
            <a:pPr lvl="1" algn="just"/>
            <a:r>
              <a:rPr lang="fr-FR" sz="2100" dirty="0" smtClean="0"/>
              <a:t>Créer des situations d’isolement ou de </a:t>
            </a:r>
            <a:r>
              <a:rPr lang="fr-FR" sz="2100" dirty="0" smtClean="0"/>
              <a:t>ségrégation.</a:t>
            </a:r>
            <a:endParaRPr lang="fr-FR" sz="2100" dirty="0" smtClean="0"/>
          </a:p>
          <a:p>
            <a:pPr lvl="1" algn="just"/>
            <a:r>
              <a:rPr lang="fr-FR" sz="2100" dirty="0" smtClean="0"/>
              <a:t>Ignorer les particularités territoriale (zone rurale/zone urbaine)</a:t>
            </a:r>
            <a:r>
              <a:rPr lang="fr-FR" sz="2100" dirty="0"/>
              <a:t> : problématique liée aux transports </a:t>
            </a:r>
            <a:r>
              <a:rPr lang="fr-FR" sz="2100" dirty="0" smtClean="0"/>
              <a:t>et </a:t>
            </a:r>
            <a:r>
              <a:rPr lang="fr-FR" sz="2100" dirty="0"/>
              <a:t>à l’accès aux services publics, notamment de santé.</a:t>
            </a:r>
          </a:p>
          <a:p>
            <a:pPr lvl="1" algn="just">
              <a:buNone/>
            </a:pPr>
            <a:r>
              <a:rPr lang="fr-FR" sz="2100" dirty="0" smtClean="0"/>
              <a:t>   		Le </a:t>
            </a:r>
            <a:r>
              <a:rPr lang="fr-FR" sz="2100" dirty="0"/>
              <a:t>logement seul ne peut pas être inclusif (il faut que ce soit tout l’environnement </a:t>
            </a:r>
            <a:r>
              <a:rPr lang="fr-FR" sz="2100" dirty="0" smtClean="0"/>
              <a:t>de </a:t>
            </a:r>
            <a:r>
              <a:rPr lang="fr-FR" sz="2100" dirty="0" smtClean="0"/>
              <a:t>	vie qui le soit). </a:t>
            </a:r>
            <a:endParaRPr lang="fr-FR" sz="2100" dirty="0"/>
          </a:p>
          <a:p>
            <a:pPr algn="just">
              <a:buNone/>
            </a:pPr>
            <a:endParaRPr lang="fr-FR" sz="2100" dirty="0"/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631214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600" b="1" u="sng" dirty="0">
                <a:solidFill>
                  <a:schemeClr val="accent5"/>
                </a:solidFill>
              </a:rPr>
              <a:t>2</a:t>
            </a:r>
            <a:r>
              <a:rPr lang="fr-FR" sz="3600" b="1" u="sng" dirty="0" smtClean="0">
                <a:solidFill>
                  <a:schemeClr val="accent5"/>
                </a:solidFill>
              </a:rPr>
              <a:t>. Les points de vigilance relatifs à l’accompagnement à domicile des personnes handicapées</a:t>
            </a:r>
            <a:endParaRPr lang="fr-FR" sz="3600" b="1" u="sng" dirty="0">
              <a:solidFill>
                <a:schemeClr val="accent5"/>
              </a:solidFill>
            </a:endParaRPr>
          </a:p>
        </p:txBody>
      </p:sp>
      <p:pic>
        <p:nvPicPr>
          <p:cNvPr id="6" name="Picture 3" descr="C:\Users\Audetmanu\AppData\Local\Microsoft\Windows\Temporary Internet Files\Content.IE5\M5NCKXZR\attention_PNG3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8164" y="5658522"/>
            <a:ext cx="654876" cy="5899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732133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22927" y="2334540"/>
            <a:ext cx="11037984" cy="4351338"/>
          </a:xfrm>
        </p:spPr>
        <p:txBody>
          <a:bodyPr>
            <a:normAutofit fontScale="92500" lnSpcReduction="20000"/>
          </a:bodyPr>
          <a:lstStyle/>
          <a:p>
            <a:r>
              <a:rPr lang="fr-FR" b="1" dirty="0" smtClean="0"/>
              <a:t>Prendre en compte les personnes </a:t>
            </a:r>
            <a:r>
              <a:rPr lang="fr-FR" dirty="0" smtClean="0"/>
              <a:t>et leurs besoins.</a:t>
            </a:r>
          </a:p>
          <a:p>
            <a:r>
              <a:rPr lang="fr-FR" dirty="0" smtClean="0"/>
              <a:t>Développer une </a:t>
            </a:r>
            <a:r>
              <a:rPr lang="fr-FR" b="1" dirty="0"/>
              <a:t>fonction de coordination </a:t>
            </a:r>
            <a:r>
              <a:rPr lang="fr-FR" dirty="0"/>
              <a:t>des parcours de vie, </a:t>
            </a:r>
            <a:r>
              <a:rPr lang="fr-FR" dirty="0" smtClean="0"/>
              <a:t>transversale </a:t>
            </a:r>
            <a:r>
              <a:rPr lang="fr-FR" dirty="0"/>
              <a:t>pour l’accompagnement social, médico-social et de santé</a:t>
            </a:r>
            <a:r>
              <a:rPr lang="fr-FR" dirty="0" smtClean="0"/>
              <a:t>.</a:t>
            </a:r>
          </a:p>
          <a:p>
            <a:r>
              <a:rPr lang="fr-FR" b="1" dirty="0" smtClean="0"/>
              <a:t>Favoriser l’interconnaissance </a:t>
            </a:r>
            <a:r>
              <a:rPr lang="fr-FR" dirty="0"/>
              <a:t>des acteurs sur un territoire.</a:t>
            </a:r>
          </a:p>
          <a:p>
            <a:pPr lvl="0"/>
            <a:r>
              <a:rPr lang="fr-FR" dirty="0" smtClean="0"/>
              <a:t>Permettre </a:t>
            </a:r>
            <a:r>
              <a:rPr lang="fr-FR" b="1" dirty="0" smtClean="0"/>
              <a:t>l’ouverture </a:t>
            </a:r>
            <a:r>
              <a:rPr lang="fr-FR" b="1" dirty="0"/>
              <a:t>des professionnels et des associations </a:t>
            </a:r>
            <a:r>
              <a:rPr lang="fr-FR" dirty="0"/>
              <a:t>vers plus de partenariats. </a:t>
            </a:r>
          </a:p>
          <a:p>
            <a:pPr lvl="0"/>
            <a:r>
              <a:rPr lang="fr-FR" b="1" dirty="0" smtClean="0"/>
              <a:t>Former les </a:t>
            </a:r>
            <a:r>
              <a:rPr lang="fr-FR" b="1" dirty="0"/>
              <a:t>professionnels </a:t>
            </a:r>
            <a:r>
              <a:rPr lang="fr-FR" dirty="0"/>
              <a:t>aux nouveaux modes d’accompagnement et au pilotage de fonctions de coordination</a:t>
            </a:r>
            <a:r>
              <a:rPr lang="fr-FR" dirty="0" smtClean="0"/>
              <a:t>.</a:t>
            </a:r>
          </a:p>
          <a:p>
            <a:pPr lvl="0"/>
            <a:r>
              <a:rPr lang="fr-FR" b="1" dirty="0" smtClean="0"/>
              <a:t>Co-construire</a:t>
            </a:r>
            <a:r>
              <a:rPr lang="fr-FR" dirty="0" smtClean="0"/>
              <a:t> les réponses entre le CD, </a:t>
            </a:r>
            <a:r>
              <a:rPr lang="fr-FR" dirty="0" smtClean="0"/>
              <a:t>l’ARS</a:t>
            </a:r>
            <a:r>
              <a:rPr lang="fr-FR" dirty="0" smtClean="0"/>
              <a:t>, les associations.</a:t>
            </a:r>
          </a:p>
          <a:p>
            <a:r>
              <a:rPr lang="fr-FR" b="1" dirty="0" smtClean="0"/>
              <a:t>Renforcer les </a:t>
            </a:r>
            <a:r>
              <a:rPr lang="fr-FR" b="1" dirty="0"/>
              <a:t>services à </a:t>
            </a:r>
            <a:r>
              <a:rPr lang="fr-FR" b="1" dirty="0" smtClean="0"/>
              <a:t>domicile existants </a:t>
            </a:r>
            <a:r>
              <a:rPr lang="fr-FR" dirty="0"/>
              <a:t>pour faire face à l’évolution des besoins et peut-être également plus généralistes, avec des plateaux techniques renforcés et une action sur l’ensemble d’un territoire défini.</a:t>
            </a:r>
          </a:p>
          <a:p>
            <a:pPr lvl="0"/>
            <a:endParaRPr lang="fr-FR" dirty="0" smtClean="0"/>
          </a:p>
          <a:p>
            <a:pPr lvl="0"/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180159" y="0"/>
            <a:ext cx="1185047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600" b="1" u="sng" dirty="0" smtClean="0">
                <a:solidFill>
                  <a:schemeClr val="accent5"/>
                </a:solidFill>
              </a:rPr>
              <a:t>3. Les conditions de réussite pour permettre des accompagnements à domicile plus nombreux et respectueux des besoins des personnes (1)</a:t>
            </a:r>
            <a:endParaRPr lang="fr-FR" sz="3600" b="1" u="sng" dirty="0">
              <a:solidFill>
                <a:schemeClr val="accent5"/>
              </a:solidFill>
            </a:endParaRPr>
          </a:p>
        </p:txBody>
      </p:sp>
      <p:pic>
        <p:nvPicPr>
          <p:cNvPr id="3074" name="Picture 2" descr="C:\Users\Audetmanu\AppData\Local\Microsoft\Windows\Temporary Internet Files\Content.IE5\4QM49P4Z\thumb-794693_960_72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00195" y="839098"/>
            <a:ext cx="1732878" cy="173287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120977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49052" y="2127615"/>
            <a:ext cx="11037984" cy="4351338"/>
          </a:xfrm>
        </p:spPr>
        <p:txBody>
          <a:bodyPr>
            <a:normAutofit fontScale="92500"/>
          </a:bodyPr>
          <a:lstStyle/>
          <a:p>
            <a:pPr lvl="0"/>
            <a:r>
              <a:rPr lang="fr-FR" dirty="0"/>
              <a:t>C</a:t>
            </a:r>
            <a:r>
              <a:rPr lang="fr-FR" dirty="0" smtClean="0"/>
              <a:t>onduire une </a:t>
            </a:r>
            <a:r>
              <a:rPr lang="fr-FR" b="1" dirty="0"/>
              <a:t>réflexion sur des modèles économiques </a:t>
            </a:r>
            <a:r>
              <a:rPr lang="fr-FR" dirty="0"/>
              <a:t>viables, pour tout type d’accompagnement, en lien avec les pouvoirs </a:t>
            </a:r>
            <a:r>
              <a:rPr lang="fr-FR" dirty="0" smtClean="0"/>
              <a:t>publics.</a:t>
            </a:r>
          </a:p>
          <a:p>
            <a:r>
              <a:rPr lang="fr-FR" dirty="0" smtClean="0"/>
              <a:t>Intégrer l’habitat </a:t>
            </a:r>
            <a:r>
              <a:rPr lang="fr-FR" dirty="0"/>
              <a:t>inclusif dans la réflexion sur le domicile, </a:t>
            </a:r>
            <a:r>
              <a:rPr lang="fr-FR" b="1" dirty="0"/>
              <a:t>sans en faire une réponse qui se substituera aux solutions </a:t>
            </a:r>
            <a:r>
              <a:rPr lang="fr-FR" b="1" dirty="0" smtClean="0"/>
              <a:t>d’hébergement.</a:t>
            </a:r>
            <a:endParaRPr lang="fr-FR" b="1" dirty="0"/>
          </a:p>
          <a:p>
            <a:pPr lvl="0"/>
            <a:r>
              <a:rPr lang="fr-FR" b="1" dirty="0" smtClean="0"/>
              <a:t>Prendre </a:t>
            </a:r>
            <a:r>
              <a:rPr lang="fr-FR" b="1" dirty="0"/>
              <a:t>le temps </a:t>
            </a:r>
            <a:r>
              <a:rPr lang="fr-FR" dirty="0"/>
              <a:t>du passage au domicile, tant pour les professionnels que pour les usagers et les familles. </a:t>
            </a:r>
            <a:endParaRPr lang="fr-FR" dirty="0" smtClean="0"/>
          </a:p>
          <a:p>
            <a:pPr lvl="0"/>
            <a:r>
              <a:rPr lang="fr-FR" dirty="0" smtClean="0"/>
              <a:t>Permettre aux personnes </a:t>
            </a:r>
            <a:r>
              <a:rPr lang="fr-FR" dirty="0"/>
              <a:t>handicapées de pouvoir faire des allers-retours entre le domicile et l’institution tout au long de </a:t>
            </a:r>
            <a:r>
              <a:rPr lang="fr-FR" b="1" dirty="0"/>
              <a:t>leurs parcours de vie</a:t>
            </a:r>
            <a:r>
              <a:rPr lang="fr-FR" dirty="0"/>
              <a:t>. </a:t>
            </a:r>
            <a:endParaRPr lang="fr-FR" dirty="0" smtClean="0"/>
          </a:p>
          <a:p>
            <a:r>
              <a:rPr lang="fr-FR" b="1" dirty="0" smtClean="0"/>
              <a:t>Ouvrir </a:t>
            </a:r>
            <a:r>
              <a:rPr lang="fr-FR" b="1" dirty="0"/>
              <a:t>la réflexion à l’accompagnement à domicile par les familles et les bénévoles</a:t>
            </a:r>
            <a:r>
              <a:rPr lang="fr-FR" dirty="0"/>
              <a:t>, en plus de l’accompagnement médico-social pouvant être proposé.</a:t>
            </a:r>
          </a:p>
          <a:p>
            <a:pPr lvl="0"/>
            <a:endParaRPr lang="fr-FR" dirty="0"/>
          </a:p>
          <a:p>
            <a:pPr lvl="0"/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pic>
        <p:nvPicPr>
          <p:cNvPr id="5" name="Picture 2" descr="C:\Users\Audetmanu\AppData\Local\Microsoft\Windows\Temporary Internet Files\Content.IE5\4QM49P4Z\thumb-794693_960_72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9437" y="806825"/>
            <a:ext cx="1580734" cy="1580734"/>
          </a:xfrm>
          <a:prstGeom prst="rect">
            <a:avLst/>
          </a:prstGeom>
          <a:noFill/>
        </p:spPr>
      </p:pic>
      <p:sp>
        <p:nvSpPr>
          <p:cNvPr id="6" name="Titre 1"/>
          <p:cNvSpPr txBox="1">
            <a:spLocks/>
          </p:cNvSpPr>
          <p:nvPr/>
        </p:nvSpPr>
        <p:spPr>
          <a:xfrm>
            <a:off x="180159" y="0"/>
            <a:ext cx="1185047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600" b="1" u="sng" dirty="0" smtClean="0">
                <a:solidFill>
                  <a:schemeClr val="accent5"/>
                </a:solidFill>
              </a:rPr>
              <a:t>3. Les conditions de réussite pour permettre des accompagnements à domicile plus nombreux et respectueux des besoins des personnes (2)</a:t>
            </a:r>
            <a:endParaRPr lang="fr-FR" sz="3600" b="1" u="sng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76572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Audetmanu\AppData\Local\Microsoft\Windows\Temporary Internet Files\Content.IE5\4QM49P4Z\team-971345_960_72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81477" y="0"/>
            <a:ext cx="1896932" cy="999841"/>
          </a:xfrm>
          <a:prstGeom prst="rect">
            <a:avLst/>
          </a:prstGeom>
          <a:noFill/>
        </p:spPr>
      </p:pic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3128" y="731522"/>
            <a:ext cx="11272707" cy="5841402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softEdge rad="1270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relaxedInset"/>
          </a:sp3d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marL="514350" lvl="0" indent="-514350" algn="just">
              <a:buFont typeface="+mj-lt"/>
              <a:buAutoNum type="arabicPeriod"/>
            </a:pPr>
            <a:endParaRPr lang="fr-FR" sz="800" dirty="0" smtClean="0"/>
          </a:p>
          <a:p>
            <a:pPr marL="514350" lvl="0" indent="-514350" algn="just">
              <a:buFont typeface="+mj-lt"/>
              <a:buAutoNum type="arabicPeriod"/>
            </a:pPr>
            <a:r>
              <a:rPr lang="fr-FR" sz="1800" b="1" dirty="0" smtClean="0"/>
              <a:t>Engager </a:t>
            </a:r>
            <a:r>
              <a:rPr lang="fr-FR" sz="1800" b="1" dirty="0"/>
              <a:t>une réelle concertation </a:t>
            </a:r>
            <a:r>
              <a:rPr lang="fr-FR" sz="1800" dirty="0"/>
              <a:t>avec l'ensemble des associations </a:t>
            </a:r>
            <a:r>
              <a:rPr lang="fr-FR" sz="1800" dirty="0" smtClean="0"/>
              <a:t>pour </a:t>
            </a:r>
            <a:r>
              <a:rPr lang="fr-FR" sz="1800" dirty="0"/>
              <a:t>évaluer les besoins réels afin de </a:t>
            </a:r>
            <a:r>
              <a:rPr lang="fr-FR" sz="1800" dirty="0" err="1"/>
              <a:t>co</a:t>
            </a:r>
            <a:r>
              <a:rPr lang="fr-FR" sz="1800" dirty="0"/>
              <a:t>-construire des réponses qui correspondent à ces </a:t>
            </a:r>
            <a:r>
              <a:rPr lang="fr-FR" sz="1800" dirty="0" smtClean="0"/>
              <a:t>besoins et de recueillir les propositions des associations. </a:t>
            </a:r>
            <a:endParaRPr lang="fr-FR" sz="1800" dirty="0"/>
          </a:p>
          <a:p>
            <a:pPr marL="514350" lvl="0" indent="-514350" algn="just">
              <a:buFont typeface="+mj-lt"/>
              <a:buAutoNum type="arabicPeriod"/>
            </a:pPr>
            <a:r>
              <a:rPr lang="fr-FR" sz="1800" b="1" dirty="0" smtClean="0"/>
              <a:t>Mobiliser </a:t>
            </a:r>
            <a:r>
              <a:rPr lang="fr-FR" sz="1800" b="1" dirty="0"/>
              <a:t>des ressources </a:t>
            </a:r>
            <a:r>
              <a:rPr lang="fr-FR" sz="1800" dirty="0"/>
              <a:t>pour assurer la phase de transition et permettre la formation des professionnels.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fr-FR" sz="1800" b="1" dirty="0"/>
              <a:t>Permettre aux SAVS et SAMSAH de bénéficier d'un renforcement de moyens </a:t>
            </a:r>
            <a:r>
              <a:rPr lang="fr-FR" sz="1800" dirty="0"/>
              <a:t>pour qu'ils puissent répondre aux besoins d'une population plus nombreuse sur tous les </a:t>
            </a:r>
            <a:r>
              <a:rPr lang="fr-FR" sz="1800" dirty="0" smtClean="0"/>
              <a:t>territoires.</a:t>
            </a:r>
            <a:endParaRPr lang="fr-FR" sz="1800" dirty="0"/>
          </a:p>
          <a:p>
            <a:pPr marL="514350" lvl="0" indent="-514350" algn="just">
              <a:buFont typeface="+mj-lt"/>
              <a:buAutoNum type="arabicPeriod"/>
            </a:pPr>
            <a:r>
              <a:rPr lang="fr-FR" sz="1800" b="1" dirty="0"/>
              <a:t>Envisager la création de </a:t>
            </a:r>
            <a:r>
              <a:rPr lang="fr-FR" sz="1800" b="1" dirty="0" smtClean="0"/>
              <a:t>pôles/de </a:t>
            </a:r>
            <a:r>
              <a:rPr lang="fr-FR" sz="1800" b="1" dirty="0"/>
              <a:t>plateformes </a:t>
            </a:r>
            <a:r>
              <a:rPr lang="fr-FR" sz="1800" dirty="0"/>
              <a:t>d'aide et de soins à domicile, regroupant l'ensemble des compétences nécessaires autour de la personne concernant son accompagnement social, médico-social et de santé pour un suivi de parcours </a:t>
            </a:r>
            <a:r>
              <a:rPr lang="fr-FR" sz="1800" dirty="0" smtClean="0"/>
              <a:t>renforcé</a:t>
            </a:r>
            <a:r>
              <a:rPr lang="fr-FR" sz="1800" dirty="0"/>
              <a:t>, avec de réels coordinateurs de parcours.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fr-FR" sz="1800" b="1" dirty="0"/>
              <a:t>Adapter les réponses médico-sociales </a:t>
            </a:r>
            <a:r>
              <a:rPr lang="fr-FR" sz="1800" dirty="0"/>
              <a:t>à la réalité des territoires.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fr-FR" sz="1800" b="1" dirty="0"/>
              <a:t>Réaffirmer la place des associations </a:t>
            </a:r>
            <a:r>
              <a:rPr lang="fr-FR" sz="1800" dirty="0"/>
              <a:t>dans l'accompagnement médico-social.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fr-FR" sz="1800" b="1" dirty="0"/>
              <a:t>Réaffirmer l'importance de solutions d'hébergement </a:t>
            </a:r>
            <a:r>
              <a:rPr lang="fr-FR" sz="1800" dirty="0"/>
              <a:t>pour les personnes rencontrant des problématiques complexes.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fr-FR" sz="1800" b="1" dirty="0"/>
              <a:t>Réaffirmer le rôle de la MDPH </a:t>
            </a:r>
            <a:r>
              <a:rPr lang="fr-FR" sz="1800" dirty="0"/>
              <a:t>dans l’accompagnement des personnes à la définition de leurs projets de vie.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fr-FR" sz="1800" b="1" dirty="0"/>
              <a:t>Intégrer la E-santé </a:t>
            </a:r>
            <a:r>
              <a:rPr lang="fr-FR" sz="1800" dirty="0"/>
              <a:t>à la réflexion commune.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fr-FR" sz="1800" b="1" dirty="0" smtClean="0"/>
              <a:t>Inventer un type d’habitat </a:t>
            </a:r>
            <a:r>
              <a:rPr lang="fr-FR" sz="1800" dirty="0" smtClean="0"/>
              <a:t>permettant, </a:t>
            </a:r>
            <a:r>
              <a:rPr lang="fr-FR" sz="1800" dirty="0"/>
              <a:t>quel que soit son lieu de vie, de rester maître de ses choix de vie (logements regroupés, </a:t>
            </a:r>
            <a:r>
              <a:rPr lang="fr-FR" sz="1800" dirty="0" smtClean="0"/>
              <a:t>logements </a:t>
            </a:r>
            <a:r>
              <a:rPr lang="fr-FR" sz="1800" dirty="0"/>
              <a:t>partagés, logements collectifs, </a:t>
            </a:r>
            <a:r>
              <a:rPr lang="fr-FR" sz="1800" dirty="0" err="1"/>
              <a:t>etc</a:t>
            </a:r>
            <a:r>
              <a:rPr lang="fr-FR" sz="1800" dirty="0"/>
              <a:t> …) avec les services d’aide à domicile </a:t>
            </a:r>
            <a:r>
              <a:rPr lang="fr-FR" sz="1800" dirty="0" smtClean="0"/>
              <a:t>et </a:t>
            </a:r>
            <a:r>
              <a:rPr lang="fr-FR" sz="1800" dirty="0"/>
              <a:t>un </a:t>
            </a:r>
            <a:r>
              <a:rPr lang="fr-FR" sz="1800" dirty="0" smtClean="0"/>
              <a:t>accompagnement </a:t>
            </a:r>
            <a:r>
              <a:rPr lang="fr-FR" sz="1800" dirty="0"/>
              <a:t>social à </a:t>
            </a:r>
            <a:r>
              <a:rPr lang="fr-FR" sz="1800" dirty="0" smtClean="0"/>
              <a:t>proximité. </a:t>
            </a:r>
            <a:endParaRPr lang="fr-FR" sz="1800" dirty="0"/>
          </a:p>
          <a:p>
            <a:pPr algn="just"/>
            <a:endParaRPr lang="fr-FR" sz="2000" dirty="0"/>
          </a:p>
        </p:txBody>
      </p:sp>
      <p:sp>
        <p:nvSpPr>
          <p:cNvPr id="4" name="Titre 1"/>
          <p:cNvSpPr txBox="1">
            <a:spLocks noGrp="1"/>
          </p:cNvSpPr>
          <p:nvPr>
            <p:ph type="title"/>
          </p:nvPr>
        </p:nvSpPr>
        <p:spPr>
          <a:xfrm>
            <a:off x="218276" y="-2474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600" b="1" u="sng" dirty="0" smtClean="0">
                <a:solidFill>
                  <a:schemeClr val="accent5"/>
                </a:solidFill>
              </a:rPr>
              <a:t>4. Les 10 propositions de la formation PH du CDCA</a:t>
            </a:r>
            <a:endParaRPr lang="fr-FR" sz="3600" b="1" u="sng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256471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288</TotalTime>
  <Words>812</Words>
  <Application>Microsoft Office PowerPoint</Application>
  <PresentationFormat>Personnalisé</PresentationFormat>
  <Paragraphs>66</Paragraphs>
  <Slides>7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8" baseType="lpstr">
      <vt:lpstr>Thème Office</vt:lpstr>
      <vt:lpstr>2e rencontre de l’autonomie 16 janvier 2019  « Les réponses aux besoins d’accompagnement des personnes vivant à domicile »  </vt:lpstr>
      <vt:lpstr>Préalables</vt:lpstr>
      <vt:lpstr>1. Evolution du contexte</vt:lpstr>
      <vt:lpstr>Présentation PowerPoint</vt:lpstr>
      <vt:lpstr>Présentation PowerPoint</vt:lpstr>
      <vt:lpstr>Présentation PowerPoint</vt:lpstr>
      <vt:lpstr>4. Les 10 propositions de la formation PH du CDCA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2ème rencontre de l’autonomie 16 janvier 2019  « Les réponses aux besoins d’accompagnement des personnes vivant à domicile »</dc:title>
  <dc:creator>Aude BRARD</dc:creator>
  <cp:lastModifiedBy>GORCE Emilie</cp:lastModifiedBy>
  <cp:revision>32</cp:revision>
  <dcterms:created xsi:type="dcterms:W3CDTF">2019-01-08T13:24:49Z</dcterms:created>
  <dcterms:modified xsi:type="dcterms:W3CDTF">2019-01-14T13:42:07Z</dcterms:modified>
</cp:coreProperties>
</file>