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charts/chart1.xml" ContentType="application/vnd.openxmlformats-officedocument.drawingml.chart+xml"/>
  <Override PartName="/ppt/theme/themeOverride4.xml" ContentType="application/vnd.openxmlformats-officedocument.themeOverride+xml"/>
  <Override PartName="/ppt/charts/chart2.xml" ContentType="application/vnd.openxmlformats-officedocument.drawingml.chart+xml"/>
  <Override PartName="/ppt/theme/themeOverride5.xml" ContentType="application/vnd.openxmlformats-officedocument.themeOverride+xml"/>
  <Override PartName="/ppt/charts/chart3.xml" ContentType="application/vnd.openxmlformats-officedocument.drawingml.chart+xml"/>
  <Override PartName="/ppt/theme/themeOverride6.xml" ContentType="application/vnd.openxmlformats-officedocument.themeOverride+xml"/>
  <Override PartName="/ppt/charts/chart4.xml" ContentType="application/vnd.openxmlformats-officedocument.drawingml.chart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7" r:id="rId1"/>
  </p:sldMasterIdLst>
  <p:notesMasterIdLst>
    <p:notesMasterId r:id="rId44"/>
  </p:notesMasterIdLst>
  <p:sldIdLst>
    <p:sldId id="257" r:id="rId2"/>
    <p:sldId id="870" r:id="rId3"/>
    <p:sldId id="901" r:id="rId4"/>
    <p:sldId id="876" r:id="rId5"/>
    <p:sldId id="864" r:id="rId6"/>
    <p:sldId id="867" r:id="rId7"/>
    <p:sldId id="902" r:id="rId8"/>
    <p:sldId id="903" r:id="rId9"/>
    <p:sldId id="904" r:id="rId10"/>
    <p:sldId id="905" r:id="rId11"/>
    <p:sldId id="906" r:id="rId12"/>
    <p:sldId id="907" r:id="rId13"/>
    <p:sldId id="908" r:id="rId14"/>
    <p:sldId id="909" r:id="rId15"/>
    <p:sldId id="910" r:id="rId16"/>
    <p:sldId id="911" r:id="rId17"/>
    <p:sldId id="912" r:id="rId18"/>
    <p:sldId id="913" r:id="rId19"/>
    <p:sldId id="934" r:id="rId20"/>
    <p:sldId id="935" r:id="rId21"/>
    <p:sldId id="917" r:id="rId22"/>
    <p:sldId id="916" r:id="rId23"/>
    <p:sldId id="915" r:id="rId24"/>
    <p:sldId id="918" r:id="rId25"/>
    <p:sldId id="914" r:id="rId26"/>
    <p:sldId id="936" r:id="rId27"/>
    <p:sldId id="919" r:id="rId28"/>
    <p:sldId id="924" r:id="rId29"/>
    <p:sldId id="926" r:id="rId30"/>
    <p:sldId id="933" r:id="rId31"/>
    <p:sldId id="927" r:id="rId32"/>
    <p:sldId id="930" r:id="rId33"/>
    <p:sldId id="925" r:id="rId34"/>
    <p:sldId id="931" r:id="rId35"/>
    <p:sldId id="928" r:id="rId36"/>
    <p:sldId id="347" r:id="rId37"/>
    <p:sldId id="920" r:id="rId38"/>
    <p:sldId id="932" r:id="rId39"/>
    <p:sldId id="921" r:id="rId40"/>
    <p:sldId id="922" r:id="rId41"/>
    <p:sldId id="923" r:id="rId42"/>
    <p:sldId id="886" r:id="rId4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6A6F"/>
    <a:srgbClr val="CC44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Style moyen 3 - 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660B408-B3CF-4A94-85FC-2B1E0A45F4A2}" styleName="Style foncé 2 - Accentuation 1/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984" autoAdjust="0"/>
    <p:restoredTop sz="94660"/>
  </p:normalViewPr>
  <p:slideViewPr>
    <p:cSldViewPr snapToGrid="0">
      <p:cViewPr>
        <p:scale>
          <a:sx n="60" d="100"/>
          <a:sy n="60" d="100"/>
        </p:scale>
        <p:origin x="-132" y="-11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4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5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6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gradFill>
                <a:gsLst>
                  <a:gs pos="97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>
                      <a:lumMod val="40000"/>
                      <a:lumOff val="60000"/>
                    </a:schemeClr>
                  </a:gs>
                  <a:gs pos="97000">
                    <a:schemeClr val="accent4">
                      <a:lumMod val="40000"/>
                      <a:lumOff val="60000"/>
                    </a:schemeClr>
                  </a:gs>
                  <a:gs pos="99000">
                    <a:schemeClr val="accent5">
                      <a:lumMod val="60000"/>
                      <a:lumOff val="40000"/>
                    </a:schemeClr>
                  </a:gs>
                </a:gsLst>
                <a:lin ang="5400000" scaled="0"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548-4F1F-A56F-35CB1008D6E2}"/>
              </c:ext>
            </c:extLst>
          </c:dPt>
          <c:dPt>
            <c:idx val="1"/>
            <c:bubble3D val="0"/>
            <c:spPr>
              <a:gradFill>
                <a:gsLst>
                  <a:gs pos="97000">
                    <a:schemeClr val="accent5">
                      <a:lumMod val="60000"/>
                      <a:lumOff val="40000"/>
                    </a:schemeClr>
                  </a:gs>
                  <a:gs pos="1000">
                    <a:schemeClr val="accent4">
                      <a:lumMod val="75000"/>
                    </a:schemeClr>
                  </a:gs>
                  <a:gs pos="93000">
                    <a:schemeClr val="accent4">
                      <a:lumMod val="60000"/>
                      <a:lumOff val="40000"/>
                    </a:schemeClr>
                  </a:gs>
                  <a:gs pos="1000">
                    <a:schemeClr val="accent5">
                      <a:lumMod val="60000"/>
                      <a:lumOff val="40000"/>
                    </a:schemeClr>
                  </a:gs>
                </a:gsLst>
                <a:lin ang="5400000" scaled="0"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548-4F1F-A56F-35CB1008D6E2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40000"/>
                      <a:lumOff val="60000"/>
                    </a:schemeClr>
                  </a:gs>
                  <a:gs pos="1000">
                    <a:schemeClr val="accent3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  <a:gs pos="9400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 scaled="0"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548-4F1F-A56F-35CB1008D6E2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7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1000">
                    <a:schemeClr val="bg1">
                      <a:lumMod val="6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  <a:gs pos="95000">
                    <a:schemeClr val="bg1">
                      <a:lumMod val="85000"/>
                    </a:schemeClr>
                  </a:gs>
                  <a:gs pos="100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0"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548-4F1F-A56F-35CB1008D6E2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bg1">
                      <a:lumMod val="7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99000">
                    <a:schemeClr val="accent5">
                      <a:lumMod val="40000"/>
                      <a:lumOff val="60000"/>
                    </a:schemeClr>
                  </a:gs>
                  <a:gs pos="49000">
                    <a:schemeClr val="accent5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  <a:gs pos="99000">
                    <a:schemeClr val="bg1">
                      <a:lumMod val="85000"/>
                    </a:schemeClr>
                  </a:gs>
                  <a:gs pos="100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0"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548-4F1F-A56F-35CB1008D6E2}"/>
              </c:ext>
            </c:extLst>
          </c:dPt>
          <c:dPt>
            <c:idx val="5"/>
            <c:bubble3D val="0"/>
            <c:spPr>
              <a:gradFill>
                <a:gsLst>
                  <a:gs pos="100000">
                    <a:schemeClr val="accent6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  <a:gs pos="200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  <a:gs pos="68000">
                    <a:schemeClr val="accent6">
                      <a:lumMod val="40000"/>
                      <a:lumOff val="60000"/>
                    </a:schemeClr>
                  </a:gs>
                  <a:gs pos="63000">
                    <a:schemeClr val="accent6">
                      <a:lumMod val="40000"/>
                      <a:lumOff val="60000"/>
                    </a:schemeClr>
                  </a:gs>
                  <a:gs pos="65000">
                    <a:schemeClr val="accent6">
                      <a:lumMod val="40000"/>
                      <a:lumOff val="60000"/>
                    </a:schemeClr>
                  </a:gs>
                </a:gsLst>
                <a:lin ang="5400000" scaled="0"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548-4F1F-A56F-35CB1008D6E2}"/>
              </c:ext>
            </c:extLst>
          </c:dPt>
          <c:dPt>
            <c:idx val="6"/>
            <c:bubble3D val="0"/>
            <c:spPr>
              <a:gradFill>
                <a:gsLst>
                  <a:gs pos="100000">
                    <a:schemeClr val="accent6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  <a:gs pos="2000">
                    <a:srgbClr val="FF0000"/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  <a:gs pos="100000">
                    <a:srgbClr val="FBB7B7"/>
                  </a:gs>
                </a:gsLst>
                <a:lin ang="5400000" scaled="0"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548-4F1F-A56F-35CB1008D6E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Feuil1!$A$1:$G$1</c:f>
              <c:strCache>
                <c:ptCount val="7"/>
                <c:pt idx="0">
                  <c:v>Moins de 25 ans</c:v>
                </c:pt>
                <c:pt idx="1">
                  <c:v>Entre 26 et 30 ans</c:v>
                </c:pt>
                <c:pt idx="2">
                  <c:v>Entre 31 et 40 ans</c:v>
                </c:pt>
                <c:pt idx="3">
                  <c:v>Entre 41 et 50 ans</c:v>
                </c:pt>
                <c:pt idx="4">
                  <c:v>Entre 51 et 60 ans</c:v>
                </c:pt>
                <c:pt idx="5">
                  <c:v>Entre 61 et 65 ans</c:v>
                </c:pt>
                <c:pt idx="6">
                  <c:v>Plus de 65 ans</c:v>
                </c:pt>
              </c:strCache>
            </c:strRef>
          </c:cat>
          <c:val>
            <c:numRef>
              <c:f>Feuil1!$A$2:$G$2</c:f>
              <c:numCache>
                <c:formatCode>General</c:formatCode>
                <c:ptCount val="7"/>
                <c:pt idx="0">
                  <c:v>24</c:v>
                </c:pt>
                <c:pt idx="1">
                  <c:v>14</c:v>
                </c:pt>
                <c:pt idx="2">
                  <c:v>16</c:v>
                </c:pt>
                <c:pt idx="3">
                  <c:v>16</c:v>
                </c:pt>
                <c:pt idx="4">
                  <c:v>9</c:v>
                </c:pt>
                <c:pt idx="5">
                  <c:v>4</c:v>
                </c:pt>
                <c:pt idx="6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C548-4F1F-A56F-35CB1008D6E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fr-FR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Feuil1!$A$8</c:f>
              <c:strCache>
                <c:ptCount val="1"/>
                <c:pt idx="0">
                  <c:v>Nombre de personnes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84E-47FE-BFE4-A74BB7F09E93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84E-47FE-BFE4-A74BB7F09E93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4">
                      <a:lumMod val="40000"/>
                      <a:lumOff val="60000"/>
                    </a:schemeClr>
                  </a:gs>
                  <a:gs pos="52000">
                    <a:schemeClr val="accent3">
                      <a:lumMod val="40000"/>
                      <a:lumOff val="60000"/>
                    </a:schemeClr>
                  </a:gs>
                </a:gsLst>
                <a:lin ang="5400000" scaled="0"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84E-47FE-BFE4-A74BB7F09E93}"/>
              </c:ext>
            </c:extLst>
          </c:dPt>
          <c:dPt>
            <c:idx val="3"/>
            <c:bubble3D val="0"/>
            <c:spPr>
              <a:gradFill>
                <a:gsLst>
                  <a:gs pos="0">
                    <a:srgbClr val="FFFFFF">
                      <a:lumMod val="65000"/>
                    </a:srgbClr>
                  </a:gs>
                  <a:gs pos="1000">
                    <a:srgbClr val="FFFFFF">
                      <a:lumMod val="65000"/>
                    </a:srgbClr>
                  </a:gs>
                  <a:gs pos="99000">
                    <a:srgbClr val="FFFFFF">
                      <a:lumMod val="85000"/>
                    </a:srgbClr>
                  </a:gs>
                </a:gsLst>
                <a:lin ang="5400000" scaled="0"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84E-47FE-BFE4-A74BB7F09E93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75000"/>
                    </a:schemeClr>
                  </a:gs>
                  <a:gs pos="0">
                    <a:schemeClr val="accent5">
                      <a:lumMod val="75000"/>
                    </a:schemeClr>
                  </a:gs>
                  <a:gs pos="99000">
                    <a:schemeClr val="accent5">
                      <a:lumMod val="60000"/>
                      <a:lumOff val="40000"/>
                    </a:schemeClr>
                  </a:gs>
                </a:gsLst>
                <a:lin ang="5400000" scaled="0"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84E-47FE-BFE4-A74BB7F09E93}"/>
              </c:ext>
            </c:extLst>
          </c:dPt>
          <c:dPt>
            <c:idx val="5"/>
            <c:bubble3D val="0"/>
            <c:spPr>
              <a:gradFill>
                <a:gsLst>
                  <a:gs pos="100000">
                    <a:schemeClr val="bg2">
                      <a:lumMod val="75000"/>
                    </a:schemeClr>
                  </a:gs>
                  <a:gs pos="0">
                    <a:schemeClr val="accent5">
                      <a:lumMod val="75000"/>
                    </a:schemeClr>
                  </a:gs>
                  <a:gs pos="2000">
                    <a:schemeClr val="bg2">
                      <a:lumMod val="50000"/>
                    </a:schemeClr>
                  </a:gs>
                </a:gsLst>
                <a:lin ang="5400000" scaled="0"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F84E-47FE-BFE4-A74BB7F09E93}"/>
              </c:ext>
            </c:extLst>
          </c:dPt>
          <c:dPt>
            <c:idx val="6"/>
            <c:bubble3D val="0"/>
            <c:spPr>
              <a:gradFill>
                <a:gsLst>
                  <a:gs pos="2000">
                    <a:srgbClr val="F96A1B">
                      <a:lumMod val="60000"/>
                      <a:lumOff val="40000"/>
                    </a:srgbClr>
                  </a:gs>
                  <a:gs pos="0">
                    <a:srgbClr val="FFFFFF">
                      <a:lumMod val="65000"/>
                    </a:srgbClr>
                  </a:gs>
                  <a:gs pos="79000">
                    <a:srgbClr val="F96A1B">
                      <a:lumMod val="40000"/>
                      <a:lumOff val="60000"/>
                    </a:srgbClr>
                  </a:gs>
                </a:gsLst>
                <a:lin ang="5400000" scaled="0"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F84E-47FE-BFE4-A74BB7F09E93}"/>
              </c:ext>
            </c:extLst>
          </c:dPt>
          <c:dLbls>
            <c:dLbl>
              <c:idx val="4"/>
              <c:spPr/>
              <c:txPr>
                <a:bodyPr/>
                <a:lstStyle/>
                <a:p>
                  <a:pPr algn="ctr">
                    <a:defRPr lang="fr-FR" sz="1800" b="0" i="0" u="none" strike="noStrike" kern="1200" baseline="0">
                      <a:solidFill>
                        <a:prstClr val="black"/>
                      </a:solidFill>
                      <a:latin typeface="Lucida Sans Unicode" panose="020B0602030504020204" pitchFamily="34" charset="0"/>
                      <a:ea typeface="+mn-ea"/>
                      <a:cs typeface="Lucida Sans Unicode" panose="020B0602030504020204" pitchFamily="34" charset="0"/>
                    </a:defRPr>
                  </a:pPr>
                  <a:endParaRPr lang="fr-FR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Feuil1!$B$6:$H$7</c:f>
              <c:strCache>
                <c:ptCount val="7"/>
                <c:pt idx="0">
                  <c:v>travailleurs ESAT</c:v>
                </c:pt>
                <c:pt idx="1">
                  <c:v>Orientation ESAT</c:v>
                </c:pt>
                <c:pt idx="2">
                  <c:v>Entreprise adaptée</c:v>
                </c:pt>
                <c:pt idx="3">
                  <c:v>Milieu Ordinaire</c:v>
                </c:pt>
                <c:pt idx="4">
                  <c:v>Orientation FOA</c:v>
                </c:pt>
                <c:pt idx="5">
                  <c:v>Etudiant</c:v>
                </c:pt>
                <c:pt idx="6">
                  <c:v>Retraite</c:v>
                </c:pt>
              </c:strCache>
            </c:strRef>
          </c:cat>
          <c:val>
            <c:numRef>
              <c:f>Feuil1!$B$8:$H$8</c:f>
              <c:numCache>
                <c:formatCode>General</c:formatCode>
                <c:ptCount val="7"/>
                <c:pt idx="0">
                  <c:v>24</c:v>
                </c:pt>
                <c:pt idx="1">
                  <c:v>15</c:v>
                </c:pt>
                <c:pt idx="2">
                  <c:v>4</c:v>
                </c:pt>
                <c:pt idx="3">
                  <c:v>31</c:v>
                </c:pt>
                <c:pt idx="4">
                  <c:v>4</c:v>
                </c:pt>
                <c:pt idx="5">
                  <c:v>1</c:v>
                </c:pt>
                <c:pt idx="6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F84E-47FE-BFE4-A74BB7F09E9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lang="fr-FR" sz="1800" b="0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gradFill>
                <a:gsLst>
                  <a:gs pos="84000">
                    <a:schemeClr val="accent5">
                      <a:lumMod val="40000"/>
                      <a:lumOff val="60000"/>
                    </a:schemeClr>
                  </a:gs>
                  <a:gs pos="2000">
                    <a:schemeClr val="accent1">
                      <a:lumMod val="60000"/>
                      <a:lumOff val="40000"/>
                    </a:schemeClr>
                  </a:gs>
                </a:gsLst>
                <a:lin ang="5400000" scaled="0"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D75-48D2-A1DD-C4424C737A4C}"/>
              </c:ext>
            </c:extLst>
          </c:dPt>
          <c:dPt>
            <c:idx val="1"/>
            <c:invertIfNegative val="0"/>
            <c:bubble3D val="0"/>
            <c:spPr>
              <a:gradFill>
                <a:gsLst>
                  <a:gs pos="2000">
                    <a:schemeClr val="accent6">
                      <a:lumMod val="60000"/>
                      <a:lumOff val="40000"/>
                    </a:schemeClr>
                  </a:gs>
                  <a:gs pos="14000">
                    <a:schemeClr val="accent6">
                      <a:lumMod val="60000"/>
                      <a:lumOff val="40000"/>
                    </a:schemeClr>
                  </a:gs>
                  <a:gs pos="74000">
                    <a:schemeClr val="accent6">
                      <a:lumMod val="60000"/>
                      <a:lumOff val="40000"/>
                    </a:schemeClr>
                  </a:gs>
                </a:gsLst>
                <a:lin ang="5400000" scaled="0"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D75-48D2-A1DD-C4424C737A4C}"/>
              </c:ext>
            </c:extLst>
          </c:dPt>
          <c:dLbls>
            <c:dLbl>
              <c:idx val="0"/>
              <c:layout>
                <c:manualLayout>
                  <c:x val="0"/>
                  <c:y val="0.1111111111111111"/>
                </c:manualLayout>
              </c:layout>
              <c:spPr/>
              <c:txPr>
                <a:bodyPr/>
                <a:lstStyle/>
                <a:p>
                  <a:pPr>
                    <a:defRPr sz="1600" b="1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D75-48D2-A1DD-C4424C737A4C}"/>
                </c:ext>
              </c:extLst>
            </c:dLbl>
            <c:dLbl>
              <c:idx val="1"/>
              <c:layout>
                <c:manualLayout>
                  <c:x val="0"/>
                  <c:y val="0.15277777777777779"/>
                </c:manualLayout>
              </c:layout>
              <c:spPr/>
              <c:txPr>
                <a:bodyPr/>
                <a:lstStyle/>
                <a:p>
                  <a:pPr>
                    <a:defRPr sz="1600" b="1"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fr-F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D75-48D2-A1DD-C4424C737A4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Feuil2!$F$1:$G$1</c:f>
              <c:strCache>
                <c:ptCount val="2"/>
                <c:pt idx="0">
                  <c:v>SORTIES</c:v>
                </c:pt>
                <c:pt idx="1">
                  <c:v>ENTREES</c:v>
                </c:pt>
              </c:strCache>
            </c:strRef>
          </c:cat>
          <c:val>
            <c:numRef>
              <c:f>Feuil2!$F$2:$G$2</c:f>
              <c:numCache>
                <c:formatCode>General</c:formatCode>
                <c:ptCount val="2"/>
                <c:pt idx="0">
                  <c:v>10</c:v>
                </c:pt>
                <c:pt idx="1">
                  <c:v>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D75-48D2-A1DD-C4424C737A4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box"/>
        <c:axId val="354665600"/>
        <c:axId val="354667136"/>
        <c:axId val="0"/>
      </c:bar3DChart>
      <c:catAx>
        <c:axId val="3546656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2000"/>
            </a:pPr>
            <a:endParaRPr lang="fr-FR"/>
          </a:p>
        </c:txPr>
        <c:crossAx val="354667136"/>
        <c:crosses val="autoZero"/>
        <c:auto val="1"/>
        <c:lblAlgn val="ctr"/>
        <c:lblOffset val="100"/>
        <c:noMultiLvlLbl val="0"/>
      </c:catAx>
      <c:valAx>
        <c:axId val="3546671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35466560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2800"/>
          </a:pPr>
          <a:endParaRPr lang="fr-FR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7630094401273612E-2"/>
          <c:y val="0.14012309217880101"/>
          <c:w val="0.5733976518777445"/>
          <c:h val="0.76322284994528466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9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0A0-447E-BF28-025CED3E74A2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62000">
                    <a:schemeClr val="accent4">
                      <a:lumMod val="75000"/>
                    </a:schemeClr>
                  </a:gs>
                </a:gsLst>
                <a:lin ang="5400000" scaled="0"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0A0-447E-BF28-025CED3E74A2}"/>
              </c:ext>
            </c:extLst>
          </c:dPt>
          <c:dPt>
            <c:idx val="2"/>
            <c:bubble3D val="0"/>
            <c:spPr>
              <a:gradFill>
                <a:gsLst>
                  <a:gs pos="5300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5400000" scaled="0"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0A0-447E-BF28-025CED3E74A2}"/>
              </c:ext>
            </c:extLst>
          </c:dPt>
          <c:dPt>
            <c:idx val="3"/>
            <c:bubble3D val="0"/>
            <c:spPr>
              <a:gradFill>
                <a:gsLst>
                  <a:gs pos="69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0"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0A0-447E-BF28-025CED3E74A2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62000">
                    <a:schemeClr val="accent5">
                      <a:lumMod val="7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0"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0A0-447E-BF28-025CED3E74A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>
                    <a:latin typeface="Lucida Sans Unicode" panose="020B0602030504020204" pitchFamily="34" charset="0"/>
                    <a:cs typeface="Lucida Sans Unicode" panose="020B0602030504020204" pitchFamily="34" charset="0"/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Feuil1!$A$1:$E$1</c:f>
              <c:strCache>
                <c:ptCount val="5"/>
                <c:pt idx="0">
                  <c:v>Moins de 25 ans</c:v>
                </c:pt>
                <c:pt idx="1">
                  <c:v>Entre 26 et 30 ans</c:v>
                </c:pt>
                <c:pt idx="2">
                  <c:v>Entre 31 et 40 ans</c:v>
                </c:pt>
                <c:pt idx="3">
                  <c:v>Entre 41 et 50 ans</c:v>
                </c:pt>
                <c:pt idx="4">
                  <c:v>Entre 51 et 62 ans</c:v>
                </c:pt>
              </c:strCache>
            </c:strRef>
          </c:cat>
          <c:val>
            <c:numRef>
              <c:f>Feuil1!$A$2:$E$2</c:f>
              <c:numCache>
                <c:formatCode>General</c:formatCode>
                <c:ptCount val="5"/>
                <c:pt idx="0">
                  <c:v>5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90A0-447E-BF28-025CED3E74A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fr-FR"/>
        </a:p>
      </c:txPr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D1AB09-7809-44C6-B349-A5C45FC0F480}" type="datetimeFigureOut">
              <a:rPr lang="fr-FR" smtClean="0"/>
              <a:t>08/07/2019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4C1E93-7B95-42FC-9395-B35A5AA2C25C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684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AC4D0410-CF94-489F-9A4E-D141A08A2E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516845EB-4B2A-403E-851D-19A1981CE2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1005C456-F3CE-44E1-A22E-2FF51B5F0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121FB-9896-44F4-8916-AEE3B5885EF8}" type="datetimeFigureOut">
              <a:rPr lang="fr-FR" smtClean="0"/>
              <a:t>08/07/2019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C17A3012-4002-49F7-80CE-4A160930C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4D063801-149A-4155-AB76-C14E8A57C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278B-4D17-470B-AF68-658ED5E939B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898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CF7C7209-6524-4478-B510-0A8964FCE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C35A3B90-7B65-4755-B48D-39D036892F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FE0582DF-620A-45DF-BE1E-1B1F870DD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121FB-9896-44F4-8916-AEE3B5885EF8}" type="datetimeFigureOut">
              <a:rPr lang="fr-FR" smtClean="0"/>
              <a:t>08/07/2019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6C8FE448-8816-4A89-B96F-DE277F56D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227B48E5-7633-4830-BEC5-CC9300CE8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278B-4D17-470B-AF68-658ED5E939B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5334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="" xmlns:a16="http://schemas.microsoft.com/office/drawing/2014/main" id="{96501F7D-5BFA-4E9F-B217-4D990D18B5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C77D80DD-C371-471B-B255-20328C8AAA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E69FF33F-259A-4CFE-BF3A-EDDB16F40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121FB-9896-44F4-8916-AEE3B5885EF8}" type="datetimeFigureOut">
              <a:rPr lang="fr-FR" smtClean="0"/>
              <a:t>08/07/2019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F6327E0F-A8F7-4914-A271-0A37546F5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D10A8A57-E7E7-4D05-95A2-12B1EFA8A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278B-4D17-470B-AF68-658ED5E939B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3910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C85784CF-1E22-495F-8BB9-93B068C19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872D9965-ADC1-4A6C-8087-B5A46389C0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AA950046-D180-423B-8089-44A926323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121FB-9896-44F4-8916-AEE3B5885EF8}" type="datetimeFigureOut">
              <a:rPr lang="fr-FR" smtClean="0"/>
              <a:t>08/07/2019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955A832A-F121-425C-9B52-C274EF661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B9D3A100-0387-4888-8A88-78C66688F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278B-4D17-470B-AF68-658ED5E939B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4911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2246AE9D-C167-4823-B70A-7B84B099A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30951BA9-9FD9-417D-AFDA-A6E70E8A40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684A6F9F-A791-49CA-A9B9-12FDB0754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121FB-9896-44F4-8916-AEE3B5885EF8}" type="datetimeFigureOut">
              <a:rPr lang="fr-FR" smtClean="0"/>
              <a:t>08/07/2019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2017DB36-C51C-46FA-BFE5-5DF687471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DFE8210A-96BE-400F-B6B9-7048764E2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278B-4D17-470B-AF68-658ED5E939B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8569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BEE9ED88-034A-412F-801A-8F8B8C0AB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0616C3B1-8BE6-4EC8-9C2C-5A2D7B2349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53677465-E8D1-47E2-A8C0-DAAC3DB273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8E70E3E7-E87C-4A5A-86AC-9966F5459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121FB-9896-44F4-8916-AEE3B5885EF8}" type="datetimeFigureOut">
              <a:rPr lang="fr-FR" smtClean="0"/>
              <a:t>08/07/2019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7997771A-CA4C-4B82-992B-5968CCF04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E0EE0EF8-7B20-463D-B5BC-611744FB6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278B-4D17-470B-AF68-658ED5E939B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1657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84DD1EF-1DAD-445F-AE7A-EA913664D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268402D8-F4F8-4FF6-936C-7D13E5A655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DAF1BDB3-F4FC-46EE-A83C-EFD61453D4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="" xmlns:a16="http://schemas.microsoft.com/office/drawing/2014/main" id="{E4EF1362-ECC5-49E2-8068-4298AFA52A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="" xmlns:a16="http://schemas.microsoft.com/office/drawing/2014/main" id="{43248856-1697-4AC6-9791-CED9865DCD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="" xmlns:a16="http://schemas.microsoft.com/office/drawing/2014/main" id="{C3887DE5-23ED-4E1D-B2F5-8C7C98688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121FB-9896-44F4-8916-AEE3B5885EF8}" type="datetimeFigureOut">
              <a:rPr lang="fr-FR" smtClean="0"/>
              <a:t>08/07/2019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="" xmlns:a16="http://schemas.microsoft.com/office/drawing/2014/main" id="{E95A15DD-102C-476E-A780-B5E65D254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B5DF2E08-CDDB-445B-85A0-EF6EC010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278B-4D17-470B-AF68-658ED5E939B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318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572C16F-AC76-4752-9AA2-5989631EA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1A31F964-1612-4FA1-87A5-801CD8745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121FB-9896-44F4-8916-AEE3B5885EF8}" type="datetimeFigureOut">
              <a:rPr lang="fr-FR" smtClean="0"/>
              <a:t>08/07/2019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BA20BB85-E70B-4642-982A-FD555337C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6DE34974-EA3D-4763-B743-08D62702D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278B-4D17-470B-AF68-658ED5E939B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295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96E6B8AD-A66D-4F25-9B4A-7ECE5223D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121FB-9896-44F4-8916-AEE3B5885EF8}" type="datetimeFigureOut">
              <a:rPr lang="fr-FR" smtClean="0"/>
              <a:t>08/07/2019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="" xmlns:a16="http://schemas.microsoft.com/office/drawing/2014/main" id="{2482F4AC-CAA9-4FAD-A21B-3137BAB9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818C9B8D-3D7C-45DD-9AA3-73226553C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278B-4D17-470B-AF68-658ED5E939B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0271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99B54B3B-D6D9-46C9-9F58-AD25D3EF2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E2CA4EE7-DC7A-4EE0-BDFE-FE88E96E12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503A8C8B-F62D-40EB-ABA3-3C49FBC920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99C829A1-8831-4C5A-8E14-AE6A35B15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121FB-9896-44F4-8916-AEE3B5885EF8}" type="datetimeFigureOut">
              <a:rPr lang="fr-FR" smtClean="0"/>
              <a:t>08/07/2019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980E3345-336E-4E5E-B995-473465AF0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B7225BC6-D3DB-40CD-8760-84F585E41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278B-4D17-470B-AF68-658ED5E939B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18662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113B0EA-0759-4EC2-BBDB-2F2842CFF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="" xmlns:a16="http://schemas.microsoft.com/office/drawing/2014/main" id="{A9CDBF2C-EF14-4C45-8205-24F676B1AE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CCF3C072-BA4C-4EDF-8002-659682F1E0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32BEB367-A1C2-4790-B75F-2FB46604C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121FB-9896-44F4-8916-AEE3B5885EF8}" type="datetimeFigureOut">
              <a:rPr lang="fr-FR" smtClean="0"/>
              <a:t>08/07/2019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C4AA1ABC-36F7-4337-865B-541EA5F3D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9A7F895B-52CB-460B-BB0E-3CD00CF83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278B-4D17-470B-AF68-658ED5E939B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123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="" xmlns:a16="http://schemas.microsoft.com/office/drawing/2014/main" id="{3645C2C4-E17D-41D6-86A8-E5CE597E9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6AB7C789-212B-4576-AEA2-7AF3C22560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23353CE8-6857-44A7-A3FE-8D5DA023EC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121FB-9896-44F4-8916-AEE3B5885EF8}" type="datetimeFigureOut">
              <a:rPr lang="fr-FR" smtClean="0"/>
              <a:t>08/07/2019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7DDBFFD1-EAE9-4A77-8B8C-4598E507A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C5A3B27B-EA76-4B5D-9635-FE0D49694E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C278B-4D17-470B-AF68-658ED5E939B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2468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http://www.ville-cherbourg.fr/fr/tourisme_decouverte/visiter_cherbourg-octevil/visiter_la_region/images/zoom/352_1_1257.jpg?38714,29" TargetMode="External"/><Relationship Id="rId7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71F7E5F-65C9-49FD-993E-4B5E207D5C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7588101" cy="2387600"/>
          </a:xfrm>
          <a:noFill/>
        </p:spPr>
        <p:txBody>
          <a:bodyPr/>
          <a:lstStyle/>
          <a:p>
            <a:pPr algn="r"/>
            <a:r>
              <a:rPr lang="fr-FR" b="1" dirty="0">
                <a:solidFill>
                  <a:schemeClr val="tx2"/>
                </a:solidFill>
              </a:rPr>
              <a:t>ACAIS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="" xmlns:a16="http://schemas.microsoft.com/office/drawing/2014/main" id="{6F15B322-836A-4DEA-875B-AF771FE474FF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="" xmlns:a16="http://schemas.microsoft.com/office/drawing/2014/main" id="{6E8D6B0F-95A6-4EE0-B0D8-66F287216A16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="" xmlns:a16="http://schemas.microsoft.com/office/drawing/2014/main" id="{A90ECAE2-F9FD-40C8-AAF0-026471103D72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="" xmlns:a16="http://schemas.microsoft.com/office/drawing/2014/main" id="{CAD4CFE7-3457-4307-B7FA-2BE5A5E2815B}"/>
              </a:ext>
            </a:extLst>
          </p:cNvPr>
          <p:cNvCxnSpPr>
            <a:cxnSpLocks/>
          </p:cNvCxnSpPr>
          <p:nvPr/>
        </p:nvCxnSpPr>
        <p:spPr>
          <a:xfrm>
            <a:off x="565006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="" xmlns:a16="http://schemas.microsoft.com/office/drawing/2014/main" id="{CFC74180-CFDD-4706-BAD3-277E58CEFB2C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="" xmlns:a16="http://schemas.microsoft.com/office/drawing/2014/main" id="{B3ABE3E3-399D-4CCC-AA0B-F8E6D396C875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re 1">
            <a:extLst>
              <a:ext uri="{FF2B5EF4-FFF2-40B4-BE49-F238E27FC236}">
                <a16:creationId xmlns="" xmlns:a16="http://schemas.microsoft.com/office/drawing/2014/main" id="{0F28A53A-5B50-45E9-A47F-EEA63FF69E9E}"/>
              </a:ext>
            </a:extLst>
          </p:cNvPr>
          <p:cNvSpPr txBox="1">
            <a:spLocks/>
          </p:cNvSpPr>
          <p:nvPr/>
        </p:nvSpPr>
        <p:spPr>
          <a:xfrm>
            <a:off x="2970033" y="3579717"/>
            <a:ext cx="7588097" cy="3125883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fr-FR" sz="5800" b="1" dirty="0">
                <a:solidFill>
                  <a:srgbClr val="3F6A6F"/>
                </a:solidFill>
              </a:rPr>
              <a:t>Deuxième rencontre de l'autonomie </a:t>
            </a:r>
          </a:p>
          <a:p>
            <a:pPr>
              <a:lnSpc>
                <a:spcPct val="100000"/>
              </a:lnSpc>
            </a:pPr>
            <a:r>
              <a:rPr lang="fr-FR" sz="5800" b="1" dirty="0">
                <a:solidFill>
                  <a:srgbClr val="3F6A6F"/>
                </a:solidFill>
              </a:rPr>
              <a:t>Département du Loiret </a:t>
            </a:r>
            <a:endParaRPr lang="en-US" sz="5800" b="1" dirty="0">
              <a:solidFill>
                <a:srgbClr val="3F6A6F"/>
              </a:solidFill>
            </a:endParaRPr>
          </a:p>
          <a:p>
            <a:pPr algn="r"/>
            <a:r>
              <a:rPr lang="en-US" sz="2900" dirty="0"/>
              <a:t>Le 16/01/2019</a:t>
            </a:r>
          </a:p>
        </p:txBody>
      </p:sp>
      <p:pic>
        <p:nvPicPr>
          <p:cNvPr id="39" name="Image 38">
            <a:extLst>
              <a:ext uri="{FF2B5EF4-FFF2-40B4-BE49-F238E27FC236}">
                <a16:creationId xmlns="" xmlns:a16="http://schemas.microsoft.com/office/drawing/2014/main" id="{2BF9CC73-E745-4F16-ABE8-447DADFA7E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615" y="636081"/>
            <a:ext cx="3408475" cy="1883401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7" name="Flèche : pentagone 16">
            <a:extLst>
              <a:ext uri="{FF2B5EF4-FFF2-40B4-BE49-F238E27FC236}">
                <a16:creationId xmlns="" xmlns:a16="http://schemas.microsoft.com/office/drawing/2014/main" id="{9C353738-2789-4FE8-B45C-A6425ADF7E99}"/>
              </a:ext>
            </a:extLst>
          </p:cNvPr>
          <p:cNvSpPr/>
          <p:nvPr/>
        </p:nvSpPr>
        <p:spPr>
          <a:xfrm>
            <a:off x="315417" y="1669857"/>
            <a:ext cx="1232641" cy="690284"/>
          </a:xfrm>
          <a:prstGeom prst="homePlate">
            <a:avLst/>
          </a:prstGeom>
          <a:ln>
            <a:solidFill>
              <a:schemeClr val="accent1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8" name="Flèche : pentagone 17">
            <a:extLst>
              <a:ext uri="{FF2B5EF4-FFF2-40B4-BE49-F238E27FC236}">
                <a16:creationId xmlns="" xmlns:a16="http://schemas.microsoft.com/office/drawing/2014/main" id="{5ACFC30D-EADD-4D4B-BDE2-44A55C0913FE}"/>
              </a:ext>
            </a:extLst>
          </p:cNvPr>
          <p:cNvSpPr/>
          <p:nvPr/>
        </p:nvSpPr>
        <p:spPr>
          <a:xfrm>
            <a:off x="96080" y="105139"/>
            <a:ext cx="1451984" cy="690284"/>
          </a:xfrm>
          <a:prstGeom prst="homePlat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9" name="Flèche : pentagone 18">
            <a:extLst>
              <a:ext uri="{FF2B5EF4-FFF2-40B4-BE49-F238E27FC236}">
                <a16:creationId xmlns="" xmlns:a16="http://schemas.microsoft.com/office/drawing/2014/main" id="{BDB7D6B9-B93D-471F-909C-934CF1757E80}"/>
              </a:ext>
            </a:extLst>
          </p:cNvPr>
          <p:cNvSpPr/>
          <p:nvPr/>
        </p:nvSpPr>
        <p:spPr>
          <a:xfrm>
            <a:off x="205759" y="887498"/>
            <a:ext cx="1342306" cy="690284"/>
          </a:xfrm>
          <a:prstGeom prst="homePlat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0" name="Flèche : pentagone 19">
            <a:extLst>
              <a:ext uri="{FF2B5EF4-FFF2-40B4-BE49-F238E27FC236}">
                <a16:creationId xmlns="" xmlns:a16="http://schemas.microsoft.com/office/drawing/2014/main" id="{8D59E91B-6095-480E-8F93-066EFC4FF676}"/>
              </a:ext>
            </a:extLst>
          </p:cNvPr>
          <p:cNvSpPr/>
          <p:nvPr/>
        </p:nvSpPr>
        <p:spPr>
          <a:xfrm>
            <a:off x="447776" y="2452216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1" name="Flèche : pentagone 20">
            <a:extLst>
              <a:ext uri="{FF2B5EF4-FFF2-40B4-BE49-F238E27FC236}">
                <a16:creationId xmlns="" xmlns:a16="http://schemas.microsoft.com/office/drawing/2014/main" id="{0EB8A434-6CC7-409E-AA39-55302262EECC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2" name="Flèche : pentagone 21">
            <a:extLst>
              <a:ext uri="{FF2B5EF4-FFF2-40B4-BE49-F238E27FC236}">
                <a16:creationId xmlns="" xmlns:a16="http://schemas.microsoft.com/office/drawing/2014/main" id="{93938AC0-C887-41D5-8EB6-A6225AC3412E}"/>
              </a:ext>
            </a:extLst>
          </p:cNvPr>
          <p:cNvSpPr/>
          <p:nvPr/>
        </p:nvSpPr>
        <p:spPr>
          <a:xfrm>
            <a:off x="665498" y="4016934"/>
            <a:ext cx="882556" cy="690284"/>
          </a:xfrm>
          <a:prstGeom prst="homePlat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65163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re 1">
            <a:extLst>
              <a:ext uri="{FF2B5EF4-FFF2-40B4-BE49-F238E27FC236}">
                <a16:creationId xmlns="" xmlns:a16="http://schemas.microsoft.com/office/drawing/2014/main" id="{AC2247EC-D9C3-4FE9-9112-F2CC0B4F8BC9}"/>
              </a:ext>
            </a:extLst>
          </p:cNvPr>
          <p:cNvSpPr txBox="1">
            <a:spLocks/>
          </p:cNvSpPr>
          <p:nvPr/>
        </p:nvSpPr>
        <p:spPr>
          <a:xfrm>
            <a:off x="1189976" y="338328"/>
            <a:ext cx="10323126" cy="12527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tx2"/>
                </a:solidFill>
              </a:rPr>
              <a:t>Les attentes du CG 50</a:t>
            </a:r>
          </a:p>
        </p:txBody>
      </p:sp>
      <p:sp>
        <p:nvSpPr>
          <p:cNvPr id="15" name="Espace réservé du contenu 2">
            <a:extLst>
              <a:ext uri="{FF2B5EF4-FFF2-40B4-BE49-F238E27FC236}">
                <a16:creationId xmlns="" xmlns:a16="http://schemas.microsoft.com/office/drawing/2014/main" id="{5E3FE8C6-DA50-470D-8218-745BB880C40A}"/>
              </a:ext>
            </a:extLst>
          </p:cNvPr>
          <p:cNvSpPr txBox="1">
            <a:spLocks/>
          </p:cNvSpPr>
          <p:nvPr/>
        </p:nvSpPr>
        <p:spPr>
          <a:xfrm>
            <a:off x="872067" y="1828800"/>
            <a:ext cx="10994414" cy="4768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buFont typeface="Symbol" panose="05050102010706020507" pitchFamily="18" charset="2"/>
              <a:buChar char="®"/>
            </a:pPr>
            <a:r>
              <a:rPr lang="fr-FR" sz="2800" dirty="0">
                <a:solidFill>
                  <a:schemeClr val="tx2"/>
                </a:solidFill>
              </a:rPr>
              <a:t>Exécuter avec l’ACAIS leur projet politique</a:t>
            </a:r>
          </a:p>
          <a:p>
            <a:pPr marL="301943" lvl="1" algn="just"/>
            <a:endParaRPr lang="fr-FR" sz="2800" dirty="0">
              <a:solidFill>
                <a:schemeClr val="tx2"/>
              </a:solidFill>
            </a:endParaRPr>
          </a:p>
          <a:p>
            <a:pPr marL="627063" lvl="2" algn="just"/>
            <a:r>
              <a:rPr lang="fr-FR" sz="2800" i="1" dirty="0">
                <a:solidFill>
                  <a:schemeClr val="tx2"/>
                </a:solidFill>
              </a:rPr>
              <a:t>Extrait du Schéma départemental 2011 – 2015</a:t>
            </a:r>
          </a:p>
          <a:p>
            <a:pPr marL="627063" lvl="2" algn="just"/>
            <a:endParaRPr lang="fr-FR" sz="2800" i="1" dirty="0">
              <a:solidFill>
                <a:schemeClr val="tx2"/>
              </a:solidFill>
            </a:endParaRPr>
          </a:p>
          <a:p>
            <a:pPr marL="627063" lvl="2" algn="just"/>
            <a:r>
              <a:rPr lang="fr-FR" sz="2800" i="1" dirty="0">
                <a:solidFill>
                  <a:schemeClr val="tx2"/>
                </a:solidFill>
              </a:rPr>
              <a:t>	« Dans l’optique d’inclusion en milieu ordinaire des personnes handicapées, il est proposé … de tendre en moyenne départementale vers 30% de travailleurs ESAT en SAVS, et 25% en hébergement, tout en développant les appartements supervisés »</a:t>
            </a:r>
          </a:p>
          <a:p>
            <a:pPr marL="627063" lvl="2" algn="just"/>
            <a:endParaRPr lang="fr-FR" sz="2800" dirty="0">
              <a:solidFill>
                <a:schemeClr val="tx2"/>
              </a:solidFill>
            </a:endParaRPr>
          </a:p>
          <a:p>
            <a:pPr lvl="1" algn="just">
              <a:buFont typeface="Symbol" panose="05050102010706020507" pitchFamily="18" charset="2"/>
              <a:buChar char="®"/>
            </a:pPr>
            <a:r>
              <a:rPr lang="fr-FR" sz="2800" dirty="0">
                <a:solidFill>
                  <a:schemeClr val="tx2"/>
                </a:solidFill>
              </a:rPr>
              <a:t>Mettre en ouvrage </a:t>
            </a:r>
            <a:r>
              <a:rPr lang="fr-FR" sz="2800" dirty="0" smtClean="0">
                <a:solidFill>
                  <a:schemeClr val="tx2"/>
                </a:solidFill>
              </a:rPr>
              <a:t>le </a:t>
            </a:r>
            <a:r>
              <a:rPr lang="fr-FR" sz="2800" dirty="0">
                <a:solidFill>
                  <a:schemeClr val="tx2"/>
                </a:solidFill>
              </a:rPr>
              <a:t>parcours résidentiel progressif </a:t>
            </a:r>
          </a:p>
          <a:p>
            <a:pPr lvl="1" algn="just">
              <a:buFont typeface="Symbol" panose="05050102010706020507" pitchFamily="18" charset="2"/>
              <a:buChar char="®"/>
            </a:pPr>
            <a:endParaRPr lang="fr-FR" sz="2800" dirty="0">
              <a:solidFill>
                <a:schemeClr val="tx2"/>
              </a:solidFill>
            </a:endParaRPr>
          </a:p>
          <a:p>
            <a:pPr marL="627063" lvl="2" algn="just">
              <a:buClr>
                <a:srgbClr val="4F81BD"/>
              </a:buClr>
            </a:pPr>
            <a:r>
              <a:rPr lang="fr-FR" sz="2800" dirty="0">
                <a:solidFill>
                  <a:schemeClr val="tx2"/>
                </a:solidFill>
              </a:rPr>
              <a:t>	</a:t>
            </a:r>
          </a:p>
          <a:p>
            <a:pPr marL="627063" lvl="2" algn="just"/>
            <a:endParaRPr lang="fr-FR" sz="2800" dirty="0">
              <a:solidFill>
                <a:schemeClr val="tx2"/>
              </a:solidFill>
            </a:endParaRPr>
          </a:p>
          <a:p>
            <a:pPr marL="627063" lvl="2" algn="just"/>
            <a:endParaRPr lang="fr-FR" sz="2800" dirty="0">
              <a:solidFill>
                <a:schemeClr val="tx2"/>
              </a:solidFill>
            </a:endParaRPr>
          </a:p>
          <a:p>
            <a:pPr lvl="1" algn="just"/>
            <a:endParaRPr lang="fr-FR" sz="2800" dirty="0">
              <a:solidFill>
                <a:schemeClr val="tx2"/>
              </a:solidFill>
            </a:endParaRPr>
          </a:p>
          <a:p>
            <a:pPr lvl="1" algn="just"/>
            <a:endParaRPr lang="fr-FR" sz="2800" dirty="0">
              <a:solidFill>
                <a:schemeClr val="tx2"/>
              </a:solidFill>
            </a:endParaRPr>
          </a:p>
          <a:p>
            <a:pPr lvl="2" algn="just"/>
            <a:endParaRPr lang="fr-FR" sz="2800" dirty="0">
              <a:solidFill>
                <a:schemeClr val="tx2"/>
              </a:solidFill>
            </a:endParaRPr>
          </a:p>
          <a:p>
            <a:pPr lvl="2" algn="just"/>
            <a:endParaRPr lang="fr-FR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76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re 2">
            <a:extLst>
              <a:ext uri="{FF2B5EF4-FFF2-40B4-BE49-F238E27FC236}">
                <a16:creationId xmlns="" xmlns:a16="http://schemas.microsoft.com/office/drawing/2014/main" id="{13954F23-0F93-4268-A1A5-BE281ECB786E}"/>
              </a:ext>
            </a:extLst>
          </p:cNvPr>
          <p:cNvSpPr txBox="1">
            <a:spLocks/>
          </p:cNvSpPr>
          <p:nvPr/>
        </p:nvSpPr>
        <p:spPr>
          <a:xfrm>
            <a:off x="395536" y="404664"/>
            <a:ext cx="11348683" cy="11863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tx2"/>
                </a:solidFill>
              </a:rPr>
              <a:t>Le </a:t>
            </a:r>
            <a:r>
              <a:rPr lang="fr-FR" sz="6200" dirty="0">
                <a:solidFill>
                  <a:schemeClr val="tx2"/>
                </a:solidFill>
              </a:rPr>
              <a:t>parcours</a:t>
            </a:r>
            <a:r>
              <a:rPr lang="fr-FR" dirty="0">
                <a:solidFill>
                  <a:schemeClr val="tx2"/>
                </a:solidFill>
              </a:rPr>
              <a:t> résidentiel progressif</a:t>
            </a:r>
          </a:p>
        </p:txBody>
      </p:sp>
      <p:sp>
        <p:nvSpPr>
          <p:cNvPr id="15" name="Espace réservé du contenu 1">
            <a:extLst>
              <a:ext uri="{FF2B5EF4-FFF2-40B4-BE49-F238E27FC236}">
                <a16:creationId xmlns="" xmlns:a16="http://schemas.microsoft.com/office/drawing/2014/main" id="{7FF4B675-7873-45A4-A4AE-D7E4AA642D95}"/>
              </a:ext>
            </a:extLst>
          </p:cNvPr>
          <p:cNvSpPr txBox="1">
            <a:spLocks/>
          </p:cNvSpPr>
          <p:nvPr/>
        </p:nvSpPr>
        <p:spPr>
          <a:xfrm>
            <a:off x="1548059" y="2094271"/>
            <a:ext cx="10427277" cy="4532671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>
              <a:lnSpc>
                <a:spcPct val="170000"/>
              </a:lnSpc>
            </a:pPr>
            <a:r>
              <a:rPr lang="fr-FR" sz="5100" dirty="0">
                <a:solidFill>
                  <a:schemeClr val="tx2"/>
                </a:solidFill>
              </a:rPr>
              <a:t>« </a:t>
            </a:r>
            <a:r>
              <a:rPr lang="fr-FR" sz="5100" i="1" dirty="0">
                <a:solidFill>
                  <a:schemeClr val="tx2"/>
                </a:solidFill>
              </a:rPr>
              <a:t>L’objectif est </a:t>
            </a:r>
            <a:r>
              <a:rPr lang="fr-FR" sz="5100" i="1" dirty="0" smtClean="0">
                <a:solidFill>
                  <a:schemeClr val="tx2"/>
                </a:solidFill>
              </a:rPr>
              <a:t>de </a:t>
            </a:r>
            <a:r>
              <a:rPr lang="fr-FR" sz="5100" i="1" dirty="0">
                <a:solidFill>
                  <a:schemeClr val="tx2"/>
                </a:solidFill>
              </a:rPr>
              <a:t>proposer une offre résidentielle diversifiée en fonction du niveau d’autonomie de la personne en lui permettant de bénéficier d’un accompagnement adapté, progressif et d’évoluer ainsi de manière sécurisée</a:t>
            </a:r>
            <a:r>
              <a:rPr lang="fr-FR" sz="5100" dirty="0">
                <a:solidFill>
                  <a:schemeClr val="tx2"/>
                </a:solidFill>
              </a:rPr>
              <a:t>. »*</a:t>
            </a:r>
          </a:p>
          <a:p>
            <a:pPr algn="just"/>
            <a:endParaRPr lang="fr-FR" sz="5100" dirty="0">
              <a:solidFill>
                <a:schemeClr val="tx2"/>
              </a:solidFill>
            </a:endParaRPr>
          </a:p>
          <a:p>
            <a:pPr algn="just"/>
            <a:endParaRPr lang="fr-FR" dirty="0"/>
          </a:p>
          <a:p>
            <a:pPr algn="just"/>
            <a:r>
              <a:rPr lang="fr-FR" sz="1900" dirty="0"/>
              <a:t>* Communiqué de presse du Conseil Général du 10/01/2014 sur le site manche.fr</a:t>
            </a:r>
          </a:p>
        </p:txBody>
      </p:sp>
    </p:spTree>
    <p:extLst>
      <p:ext uri="{BB962C8B-B14F-4D97-AF65-F5344CB8AC3E}">
        <p14:creationId xmlns:p14="http://schemas.microsoft.com/office/powerpoint/2010/main" val="780659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Espace réservé du contenu 1">
            <a:extLst>
              <a:ext uri="{FF2B5EF4-FFF2-40B4-BE49-F238E27FC236}">
                <a16:creationId xmlns="" xmlns:a16="http://schemas.microsoft.com/office/drawing/2014/main" id="{D7465AED-FCA2-420D-A6FE-4BF617A73879}"/>
              </a:ext>
            </a:extLst>
          </p:cNvPr>
          <p:cNvSpPr txBox="1">
            <a:spLocks/>
          </p:cNvSpPr>
          <p:nvPr/>
        </p:nvSpPr>
        <p:spPr>
          <a:xfrm>
            <a:off x="2231924" y="1897626"/>
            <a:ext cx="8770374" cy="463099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4F81BD"/>
              </a:buClr>
            </a:pPr>
            <a:r>
              <a:rPr lang="fr-FR" sz="3300" dirty="0">
                <a:solidFill>
                  <a:schemeClr val="tx2"/>
                </a:solidFill>
              </a:rPr>
              <a:t>4 étapes composent ce parcours:</a:t>
            </a:r>
          </a:p>
          <a:p>
            <a:pPr algn="l">
              <a:buClr>
                <a:srgbClr val="4F81BD"/>
              </a:buClr>
            </a:pPr>
            <a:endParaRPr lang="fr-FR" sz="3300" dirty="0">
              <a:solidFill>
                <a:schemeClr val="tx2"/>
              </a:solidFill>
            </a:endParaRPr>
          </a:p>
          <a:p>
            <a:pPr algn="l">
              <a:buClr>
                <a:srgbClr val="4F81BD"/>
              </a:buClr>
            </a:pPr>
            <a:r>
              <a:rPr lang="fr-FR" sz="3300" dirty="0">
                <a:solidFill>
                  <a:schemeClr val="tx2"/>
                </a:solidFill>
                <a:sym typeface="Wingdings"/>
              </a:rPr>
              <a:t>	 </a:t>
            </a:r>
            <a:r>
              <a:rPr lang="fr-FR" sz="3300" dirty="0">
                <a:solidFill>
                  <a:schemeClr val="tx2"/>
                </a:solidFill>
              </a:rPr>
              <a:t>le </a:t>
            </a:r>
            <a:r>
              <a:rPr lang="fr-FR" sz="3300" dirty="0" smtClean="0">
                <a:solidFill>
                  <a:schemeClr val="tx2"/>
                </a:solidFill>
              </a:rPr>
              <a:t>SAVS</a:t>
            </a:r>
            <a:endParaRPr lang="fr-FR" sz="3300" dirty="0">
              <a:solidFill>
                <a:schemeClr val="tx2"/>
              </a:solidFill>
            </a:endParaRPr>
          </a:p>
          <a:p>
            <a:pPr algn="l">
              <a:buClr>
                <a:srgbClr val="4F81BD"/>
              </a:buClr>
            </a:pPr>
            <a:endParaRPr lang="fr-FR" sz="3300" dirty="0">
              <a:solidFill>
                <a:schemeClr val="tx2"/>
              </a:solidFill>
            </a:endParaRPr>
          </a:p>
          <a:p>
            <a:pPr algn="l">
              <a:buClr>
                <a:srgbClr val="4F81BD"/>
              </a:buClr>
            </a:pPr>
            <a:r>
              <a:rPr lang="fr-FR" sz="3300" dirty="0">
                <a:solidFill>
                  <a:schemeClr val="tx2"/>
                </a:solidFill>
                <a:sym typeface="Wingdings"/>
              </a:rPr>
              <a:t>	 </a:t>
            </a:r>
            <a:r>
              <a:rPr lang="fr-FR" sz="3300" dirty="0">
                <a:solidFill>
                  <a:schemeClr val="tx2"/>
                </a:solidFill>
              </a:rPr>
              <a:t>L’Alternative au </a:t>
            </a:r>
            <a:r>
              <a:rPr lang="fr-FR" sz="3300" dirty="0" smtClean="0">
                <a:solidFill>
                  <a:schemeClr val="tx2"/>
                </a:solidFill>
              </a:rPr>
              <a:t>domicile</a:t>
            </a:r>
            <a:endParaRPr lang="fr-FR" sz="3300" dirty="0">
              <a:solidFill>
                <a:schemeClr val="tx2"/>
              </a:solidFill>
            </a:endParaRPr>
          </a:p>
          <a:p>
            <a:pPr algn="l">
              <a:buClr>
                <a:srgbClr val="4F81BD"/>
              </a:buClr>
            </a:pPr>
            <a:endParaRPr lang="fr-FR" sz="3300" dirty="0">
              <a:solidFill>
                <a:schemeClr val="tx2"/>
              </a:solidFill>
            </a:endParaRPr>
          </a:p>
          <a:p>
            <a:pPr algn="l">
              <a:buClr>
                <a:srgbClr val="4F81BD"/>
              </a:buClr>
            </a:pPr>
            <a:r>
              <a:rPr lang="fr-FR" sz="3300" dirty="0">
                <a:solidFill>
                  <a:schemeClr val="tx2"/>
                </a:solidFill>
                <a:sym typeface="Wingdings"/>
              </a:rPr>
              <a:t>	 </a:t>
            </a:r>
            <a:r>
              <a:rPr lang="fr-FR" sz="3300" dirty="0">
                <a:solidFill>
                  <a:schemeClr val="tx2"/>
                </a:solidFill>
              </a:rPr>
              <a:t>L’Alternative à </a:t>
            </a:r>
            <a:r>
              <a:rPr lang="fr-FR" sz="3300" dirty="0" smtClean="0">
                <a:solidFill>
                  <a:schemeClr val="tx2"/>
                </a:solidFill>
              </a:rPr>
              <a:t>l’Hébergement </a:t>
            </a:r>
            <a:endParaRPr lang="fr-FR" sz="3300" dirty="0">
              <a:solidFill>
                <a:schemeClr val="tx2"/>
              </a:solidFill>
            </a:endParaRPr>
          </a:p>
          <a:p>
            <a:pPr algn="l">
              <a:buClr>
                <a:srgbClr val="4F81BD"/>
              </a:buClr>
            </a:pPr>
            <a:endParaRPr lang="fr-FR" sz="3300" dirty="0">
              <a:solidFill>
                <a:schemeClr val="tx2"/>
              </a:solidFill>
            </a:endParaRPr>
          </a:p>
          <a:p>
            <a:pPr algn="l">
              <a:buClr>
                <a:srgbClr val="4F81BD"/>
              </a:buClr>
            </a:pPr>
            <a:r>
              <a:rPr lang="fr-FR" sz="3300" dirty="0">
                <a:solidFill>
                  <a:schemeClr val="tx2"/>
                </a:solidFill>
                <a:sym typeface="Wingdings"/>
              </a:rPr>
              <a:t>	 </a:t>
            </a:r>
            <a:r>
              <a:rPr lang="fr-FR" sz="3300" dirty="0">
                <a:solidFill>
                  <a:schemeClr val="tx2"/>
                </a:solidFill>
              </a:rPr>
              <a:t>L’ Hébergement collectif</a:t>
            </a:r>
          </a:p>
          <a:p>
            <a:pPr algn="l"/>
            <a:endParaRPr lang="fr-FR" dirty="0"/>
          </a:p>
        </p:txBody>
      </p:sp>
      <p:sp>
        <p:nvSpPr>
          <p:cNvPr id="15" name="Titre 2">
            <a:extLst>
              <a:ext uri="{FF2B5EF4-FFF2-40B4-BE49-F238E27FC236}">
                <a16:creationId xmlns="" xmlns:a16="http://schemas.microsoft.com/office/drawing/2014/main" id="{C26664CD-7CA3-4132-BE7A-0EA2DE19F997}"/>
              </a:ext>
            </a:extLst>
          </p:cNvPr>
          <p:cNvSpPr txBox="1">
            <a:spLocks/>
          </p:cNvSpPr>
          <p:nvPr/>
        </p:nvSpPr>
        <p:spPr>
          <a:xfrm>
            <a:off x="395536" y="404664"/>
            <a:ext cx="11348683" cy="11863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tx2"/>
                </a:solidFill>
              </a:rPr>
              <a:t>Le </a:t>
            </a:r>
            <a:r>
              <a:rPr lang="fr-FR" sz="6200" dirty="0">
                <a:solidFill>
                  <a:schemeClr val="tx2"/>
                </a:solidFill>
              </a:rPr>
              <a:t>parcours</a:t>
            </a:r>
            <a:r>
              <a:rPr lang="fr-FR" dirty="0">
                <a:solidFill>
                  <a:schemeClr val="tx2"/>
                </a:solidFill>
              </a:rPr>
              <a:t> résidentiel progressif</a:t>
            </a:r>
          </a:p>
        </p:txBody>
      </p:sp>
    </p:spTree>
    <p:extLst>
      <p:ext uri="{BB962C8B-B14F-4D97-AF65-F5344CB8AC3E}">
        <p14:creationId xmlns:p14="http://schemas.microsoft.com/office/powerpoint/2010/main" val="1867262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Espace réservé du contenu 2">
            <a:extLst>
              <a:ext uri="{FF2B5EF4-FFF2-40B4-BE49-F238E27FC236}">
                <a16:creationId xmlns="" xmlns:a16="http://schemas.microsoft.com/office/drawing/2014/main" id="{1015B70F-F5D8-418A-976A-F3AAA4952463}"/>
              </a:ext>
            </a:extLst>
          </p:cNvPr>
          <p:cNvSpPr txBox="1">
            <a:spLocks/>
          </p:cNvSpPr>
          <p:nvPr/>
        </p:nvSpPr>
        <p:spPr>
          <a:xfrm>
            <a:off x="1661947" y="1591056"/>
            <a:ext cx="9576321" cy="496706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fr-FR" sz="2600" dirty="0"/>
          </a:p>
          <a:p>
            <a:r>
              <a:rPr lang="fr-FR" sz="3400" dirty="0">
                <a:solidFill>
                  <a:schemeClr val="tx2"/>
                </a:solidFill>
              </a:rPr>
              <a:t> </a:t>
            </a:r>
            <a:r>
              <a:rPr lang="fr-FR" sz="3200" dirty="0">
                <a:solidFill>
                  <a:schemeClr val="tx2"/>
                </a:solidFill>
              </a:rPr>
              <a:t>« parcours résidentiel progressif » = mouvement </a:t>
            </a:r>
          </a:p>
          <a:p>
            <a:endParaRPr lang="fr-FR" sz="3200" dirty="0">
              <a:solidFill>
                <a:schemeClr val="tx2"/>
              </a:solidFill>
            </a:endParaRPr>
          </a:p>
          <a:p>
            <a:r>
              <a:rPr lang="fr-FR" sz="3200" dirty="0">
                <a:solidFill>
                  <a:schemeClr val="tx2"/>
                </a:solidFill>
              </a:rPr>
              <a:t>or jusqu’en 2013,</a:t>
            </a:r>
          </a:p>
          <a:p>
            <a:pPr algn="just"/>
            <a:endParaRPr lang="fr-FR" sz="3200" dirty="0">
              <a:solidFill>
                <a:schemeClr val="tx2"/>
              </a:solidFill>
            </a:endParaRPr>
          </a:p>
          <a:p>
            <a:pPr algn="just">
              <a:buFont typeface="Symbol" panose="05050102010706020507" pitchFamily="18" charset="2"/>
              <a:buChar char="®"/>
            </a:pPr>
            <a:r>
              <a:rPr lang="fr-FR" sz="3200" dirty="0">
                <a:solidFill>
                  <a:schemeClr val="tx2"/>
                </a:solidFill>
              </a:rPr>
              <a:t> les personnes accueillies sur les Habitats étaient plutôt immobilisées dans une structure</a:t>
            </a:r>
          </a:p>
          <a:p>
            <a:pPr algn="just"/>
            <a:endParaRPr lang="fr-FR" sz="3200" dirty="0">
              <a:solidFill>
                <a:schemeClr val="tx2"/>
              </a:solidFill>
            </a:endParaRPr>
          </a:p>
          <a:p>
            <a:pPr algn="just">
              <a:buFont typeface="Symbol" panose="05050102010706020507" pitchFamily="18" charset="2"/>
              <a:buChar char="®"/>
            </a:pPr>
            <a:r>
              <a:rPr lang="fr-FR" sz="3200" dirty="0">
                <a:solidFill>
                  <a:schemeClr val="tx2"/>
                </a:solidFill>
              </a:rPr>
              <a:t> constat d’un vieillissement et immobilisme des résidents </a:t>
            </a:r>
          </a:p>
          <a:p>
            <a:pPr algn="just">
              <a:buFont typeface="Symbol" panose="05050102010706020507" pitchFamily="18" charset="2"/>
              <a:buChar char="®"/>
            </a:pPr>
            <a:endParaRPr lang="fr-FR" sz="3200" dirty="0">
              <a:solidFill>
                <a:schemeClr val="tx2"/>
              </a:solidFill>
            </a:endParaRPr>
          </a:p>
          <a:p>
            <a:pPr algn="just">
              <a:buFont typeface="Symbol" panose="05050102010706020507" pitchFamily="18" charset="2"/>
              <a:buChar char="®"/>
            </a:pPr>
            <a:r>
              <a:rPr lang="fr-FR" sz="3200" dirty="0">
                <a:solidFill>
                  <a:schemeClr val="tx2"/>
                </a:solidFill>
              </a:rPr>
              <a:t> constat d’une absence de turn-over des salariés</a:t>
            </a:r>
          </a:p>
          <a:p>
            <a:pPr algn="just"/>
            <a:endParaRPr lang="fr-FR" sz="3200" dirty="0">
              <a:solidFill>
                <a:schemeClr val="tx2"/>
              </a:solidFill>
            </a:endParaRPr>
          </a:p>
          <a:p>
            <a:pPr algn="just">
              <a:buFont typeface="Symbol" panose="05050102010706020507" pitchFamily="18" charset="2"/>
              <a:buChar char="®"/>
            </a:pPr>
            <a:r>
              <a:rPr lang="fr-FR" sz="3200" dirty="0">
                <a:solidFill>
                  <a:schemeClr val="tx2"/>
                </a:solidFill>
              </a:rPr>
              <a:t> les accompagnements garantissaient sécurité et bons soins.</a:t>
            </a:r>
          </a:p>
          <a:p>
            <a:pPr algn="just"/>
            <a:endParaRPr lang="fr-FR" sz="3200" dirty="0">
              <a:solidFill>
                <a:schemeClr val="tx2"/>
              </a:solidFill>
            </a:endParaRPr>
          </a:p>
          <a:p>
            <a:pPr algn="just">
              <a:buFont typeface="Symbol" panose="05050102010706020507" pitchFamily="18" charset="2"/>
              <a:buChar char="®"/>
            </a:pPr>
            <a:r>
              <a:rPr lang="fr-FR" sz="3200" dirty="0">
                <a:solidFill>
                  <a:schemeClr val="tx2"/>
                </a:solidFill>
              </a:rPr>
              <a:t> les différents services n’interagissaient pas ensemble </a:t>
            </a:r>
          </a:p>
          <a:p>
            <a:endParaRPr lang="fr-FR" dirty="0"/>
          </a:p>
          <a:p>
            <a:pPr algn="just"/>
            <a:endParaRPr lang="fr-FR" dirty="0"/>
          </a:p>
        </p:txBody>
      </p:sp>
      <p:sp>
        <p:nvSpPr>
          <p:cNvPr id="16" name="Titre 2">
            <a:extLst>
              <a:ext uri="{FF2B5EF4-FFF2-40B4-BE49-F238E27FC236}">
                <a16:creationId xmlns="" xmlns:a16="http://schemas.microsoft.com/office/drawing/2014/main" id="{B46A46A2-B031-4BCA-AE24-04FD439EAD83}"/>
              </a:ext>
            </a:extLst>
          </p:cNvPr>
          <p:cNvSpPr txBox="1">
            <a:spLocks/>
          </p:cNvSpPr>
          <p:nvPr/>
        </p:nvSpPr>
        <p:spPr>
          <a:xfrm>
            <a:off x="395536" y="404664"/>
            <a:ext cx="11348683" cy="11863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tx2"/>
                </a:solidFill>
              </a:rPr>
              <a:t>Le </a:t>
            </a:r>
            <a:r>
              <a:rPr lang="fr-FR" sz="6200" dirty="0">
                <a:solidFill>
                  <a:schemeClr val="tx2"/>
                </a:solidFill>
              </a:rPr>
              <a:t>parcours</a:t>
            </a:r>
            <a:r>
              <a:rPr lang="fr-FR" dirty="0">
                <a:solidFill>
                  <a:schemeClr val="tx2"/>
                </a:solidFill>
              </a:rPr>
              <a:t> résidentiel progressif</a:t>
            </a:r>
          </a:p>
        </p:txBody>
      </p:sp>
    </p:spTree>
    <p:extLst>
      <p:ext uri="{BB962C8B-B14F-4D97-AF65-F5344CB8AC3E}">
        <p14:creationId xmlns:p14="http://schemas.microsoft.com/office/powerpoint/2010/main" val="599512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Espace réservé du contenu 2">
            <a:extLst>
              <a:ext uri="{FF2B5EF4-FFF2-40B4-BE49-F238E27FC236}">
                <a16:creationId xmlns="" xmlns:a16="http://schemas.microsoft.com/office/drawing/2014/main" id="{E13C7A37-1993-43D6-89B7-E8A63B3AAF44}"/>
              </a:ext>
            </a:extLst>
          </p:cNvPr>
          <p:cNvSpPr txBox="1">
            <a:spLocks/>
          </p:cNvSpPr>
          <p:nvPr/>
        </p:nvSpPr>
        <p:spPr>
          <a:xfrm>
            <a:off x="2393162" y="2292263"/>
            <a:ext cx="8491137" cy="33711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  <a:p>
            <a:endParaRPr lang="fr-FR" dirty="0"/>
          </a:p>
          <a:p>
            <a:r>
              <a:rPr lang="fr-FR" sz="2800" dirty="0">
                <a:solidFill>
                  <a:schemeClr val="tx2"/>
                </a:solidFill>
              </a:rPr>
              <a:t>L’ACAIS devait démontrer sa capacité d’adaptation à répondre aux besoins du territoire. </a:t>
            </a:r>
          </a:p>
          <a:p>
            <a:pPr algn="just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31191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83635B4D-4EA8-4E27-A3DB-710462644496}"/>
              </a:ext>
            </a:extLst>
          </p:cNvPr>
          <p:cNvSpPr/>
          <p:nvPr/>
        </p:nvSpPr>
        <p:spPr>
          <a:xfrm>
            <a:off x="5989240" y="3321278"/>
            <a:ext cx="21352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fr-FR" sz="800" dirty="0">
                <a:solidFill>
                  <a:srgbClr val="000000"/>
                </a:solidFill>
                <a:latin typeface="Arial"/>
              </a:rPr>
              <a:t> </a:t>
            </a:r>
          </a:p>
        </p:txBody>
      </p:sp>
      <p:graphicFrame>
        <p:nvGraphicFramePr>
          <p:cNvPr id="12" name="Tableau 11">
            <a:extLst>
              <a:ext uri="{FF2B5EF4-FFF2-40B4-BE49-F238E27FC236}">
                <a16:creationId xmlns="" xmlns:a16="http://schemas.microsoft.com/office/drawing/2014/main" id="{6B755530-DFC1-44C3-A73A-9DC98E9109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99032"/>
              </p:ext>
            </p:extLst>
          </p:nvPr>
        </p:nvGraphicFramePr>
        <p:xfrm>
          <a:off x="1789844" y="1779516"/>
          <a:ext cx="9723250" cy="4149335"/>
        </p:xfrm>
        <a:graphic>
          <a:graphicData uri="http://schemas.openxmlformats.org/drawingml/2006/table">
            <a:tbl>
              <a:tblPr/>
              <a:tblGrid>
                <a:gridCol w="121669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1094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1066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5226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03268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1393608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60" marR="4660" marT="46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SAVS</a:t>
                      </a:r>
                    </a:p>
                  </a:txBody>
                  <a:tcPr marL="4660" marR="4660" marT="46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Alternative au domicile</a:t>
                      </a:r>
                    </a:p>
                  </a:txBody>
                  <a:tcPr marL="4660" marR="4660" marT="466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Alternative à l’hébergement</a:t>
                      </a:r>
                    </a:p>
                  </a:txBody>
                  <a:tcPr marL="4660" marR="4660" marT="466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Foyer d’hébergement</a:t>
                      </a:r>
                    </a:p>
                  </a:txBody>
                  <a:tcPr marL="4660" marR="4660" marT="466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5572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Actes essentiels de la vie quotidienne</a:t>
                      </a:r>
                    </a:p>
                  </a:txBody>
                  <a:tcPr marL="4660" marR="4660" marT="46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Item acquis: S'habiller, avoir l'initiative pour l'hygiène</a:t>
                      </a:r>
                    </a:p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Prendre ses repas.</a:t>
                      </a:r>
                    </a:p>
                  </a:txBody>
                  <a:tcPr marL="41933" marR="4660" marT="46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actes essentiels acquis, difficulté partielle.</a:t>
                      </a:r>
                    </a:p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.</a:t>
                      </a:r>
                    </a:p>
                  </a:txBody>
                  <a:tcPr marL="41933" marR="4660" marT="466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Nécessite  stimulation pour les actes essentiels (alimentation, hygiène corporelle)</a:t>
                      </a:r>
                    </a:p>
                  </a:txBody>
                  <a:tcPr marL="41933" marR="4660" marT="466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Nécessite une assistance et une stimulation pour les actes essentiels (alimentation, hygiène corporelle, habillement..)</a:t>
                      </a:r>
                    </a:p>
                  </a:txBody>
                  <a:tcPr marL="41933" marR="4660" marT="466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" name="Titre 2">
            <a:extLst>
              <a:ext uri="{FF2B5EF4-FFF2-40B4-BE49-F238E27FC236}">
                <a16:creationId xmlns="" xmlns:a16="http://schemas.microsoft.com/office/drawing/2014/main" id="{57F3FE07-752E-4372-96A5-C7A63057B7DE}"/>
              </a:ext>
            </a:extLst>
          </p:cNvPr>
          <p:cNvSpPr txBox="1">
            <a:spLocks/>
          </p:cNvSpPr>
          <p:nvPr/>
        </p:nvSpPr>
        <p:spPr>
          <a:xfrm>
            <a:off x="395536" y="404664"/>
            <a:ext cx="11348683" cy="11863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tx2"/>
                </a:solidFill>
              </a:rPr>
              <a:t>Le </a:t>
            </a:r>
            <a:r>
              <a:rPr lang="fr-FR" sz="6200" dirty="0">
                <a:solidFill>
                  <a:schemeClr val="tx2"/>
                </a:solidFill>
              </a:rPr>
              <a:t>parcours</a:t>
            </a:r>
            <a:r>
              <a:rPr lang="fr-FR" dirty="0">
                <a:solidFill>
                  <a:schemeClr val="tx2"/>
                </a:solidFill>
              </a:rPr>
              <a:t> résidentiel progressif</a:t>
            </a:r>
          </a:p>
        </p:txBody>
      </p:sp>
    </p:spTree>
    <p:extLst>
      <p:ext uri="{BB962C8B-B14F-4D97-AF65-F5344CB8AC3E}">
        <p14:creationId xmlns:p14="http://schemas.microsoft.com/office/powerpoint/2010/main" val="28583557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Sous-titre 13">
            <a:extLst>
              <a:ext uri="{FF2B5EF4-FFF2-40B4-BE49-F238E27FC236}">
                <a16:creationId xmlns="" xmlns:a16="http://schemas.microsoft.com/office/drawing/2014/main" id="{D795BF73-58FD-43F7-8E9B-DCE8204BCB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12" name="Tableau 11">
            <a:extLst>
              <a:ext uri="{FF2B5EF4-FFF2-40B4-BE49-F238E27FC236}">
                <a16:creationId xmlns="" xmlns:a16="http://schemas.microsoft.com/office/drawing/2014/main" id="{B7EC4F3D-92D8-41B2-8CE3-C43319D244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879500"/>
              </p:ext>
            </p:extLst>
          </p:nvPr>
        </p:nvGraphicFramePr>
        <p:xfrm>
          <a:off x="798990" y="1210435"/>
          <a:ext cx="10945225" cy="5661698"/>
        </p:xfrm>
        <a:graphic>
          <a:graphicData uri="http://schemas.openxmlformats.org/drawingml/2006/table">
            <a:tbl>
              <a:tblPr/>
              <a:tblGrid>
                <a:gridCol w="123399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93850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8206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14745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0570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4660" marR="4660" marT="466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SAVS</a:t>
                      </a:r>
                    </a:p>
                  </a:txBody>
                  <a:tcPr marL="4660" marR="4660" marT="466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Alternative au domicile</a:t>
                      </a:r>
                    </a:p>
                  </a:txBody>
                  <a:tcPr marL="4660" marR="4660" marT="466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Alternative à l’hébergement</a:t>
                      </a:r>
                    </a:p>
                  </a:txBody>
                  <a:tcPr marL="4660" marR="4660" marT="466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Foyer d’hébergement</a:t>
                      </a:r>
                    </a:p>
                  </a:txBody>
                  <a:tcPr marL="4660" marR="4660" marT="466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0834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Activités domestiques  et sociales (cuisine, ménage, transport, achats, activités de loisirs)</a:t>
                      </a:r>
                    </a:p>
                  </a:txBody>
                  <a:tcPr marL="4660" marR="4660" marT="466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Maintien ou optimisation des potentialités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savoir préparer un repas simple, à se servir de plaques de cuisson ou de micro-ondes</a:t>
                      </a:r>
                    </a:p>
                  </a:txBody>
                  <a:tcPr marL="41937" marR="4660" marT="466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Nécessite un étayage  pour la gestion quotidienne (peu acquis) : faire les courses, préparer les repas…</a:t>
                      </a:r>
                    </a:p>
                  </a:txBody>
                  <a:tcPr marL="41937" marR="4660" marT="466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 Peu autonome pour la gestion quotidienne (repas, courses linge..) nécessite un étayage important.</a:t>
                      </a:r>
                    </a:p>
                  </a:txBody>
                  <a:tcPr marL="41937" marR="4660" marT="466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 Très peu autonome pour les autres actes de la vie quotidienne=  % de C et D important </a:t>
                      </a:r>
                    </a:p>
                  </a:txBody>
                  <a:tcPr marL="41937" marR="4660" marT="466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0900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Capacité à se déplacer seul (se rendre à des activités etc…) mais peut nécessiter un accompagnement pour utiliser les transports en commun.</a:t>
                      </a:r>
                    </a:p>
                  </a:txBody>
                  <a:tcPr marL="41937" marR="4660" marT="466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Capacité à se déplacer seul (se rendre à des activités etc…) mais peu nécessiter un accompagnement pour utiliser les transports en commun.</a:t>
                      </a:r>
                    </a:p>
                  </a:txBody>
                  <a:tcPr marL="41937" marR="4660" marT="466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Besoin d'accompagnement dans les déplacements, pour réaliser des activités.</a:t>
                      </a:r>
                    </a:p>
                  </a:txBody>
                  <a:tcPr marL="41937" marR="4660" marT="466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Besoin d'accompagnement permanent.</a:t>
                      </a:r>
                    </a:p>
                  </a:txBody>
                  <a:tcPr marL="41937" marR="4660" marT="466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61296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item quasiment acquis :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donner son identité, vocabulaire social; 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Repères spatio-temporels (savoir lire l'heure, avoir notion organisation de sa journée)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fr-F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capacité à gérer une somme d’argent…</a:t>
                      </a:r>
                    </a:p>
                  </a:txBody>
                  <a:tcPr marL="41937" marR="4660" marT="466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item quasiment acquis :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donner son identité, vocabulaire social; 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Repères spatio-temporels (savoir lire l'heure, avoir notion organisation de sa journée)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valeur de l'argent… 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mais nécessite des rappels fréquents, besoin de repères réguliers</a:t>
                      </a:r>
                    </a:p>
                  </a:txBody>
                  <a:tcPr marL="41937" marR="4660" marT="466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41937" marR="4660" marT="466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41937" marR="4660" marT="466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Titre 2">
            <a:extLst>
              <a:ext uri="{FF2B5EF4-FFF2-40B4-BE49-F238E27FC236}">
                <a16:creationId xmlns="" xmlns:a16="http://schemas.microsoft.com/office/drawing/2014/main" id="{4745932A-91B7-47BF-933D-DAB9AB14FBBF}"/>
              </a:ext>
            </a:extLst>
          </p:cNvPr>
          <p:cNvSpPr txBox="1">
            <a:spLocks/>
          </p:cNvSpPr>
          <p:nvPr/>
        </p:nvSpPr>
        <p:spPr>
          <a:xfrm>
            <a:off x="395532" y="76691"/>
            <a:ext cx="11348683" cy="11863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tx2"/>
                </a:solidFill>
              </a:rPr>
              <a:t>Le </a:t>
            </a:r>
            <a:r>
              <a:rPr lang="fr-FR" sz="6200" dirty="0">
                <a:solidFill>
                  <a:schemeClr val="tx2"/>
                </a:solidFill>
              </a:rPr>
              <a:t>parcours</a:t>
            </a:r>
            <a:r>
              <a:rPr lang="fr-FR" dirty="0">
                <a:solidFill>
                  <a:schemeClr val="tx2"/>
                </a:solidFill>
              </a:rPr>
              <a:t> résidentiel progressif</a:t>
            </a:r>
          </a:p>
        </p:txBody>
      </p:sp>
    </p:spTree>
    <p:extLst>
      <p:ext uri="{BB962C8B-B14F-4D97-AF65-F5344CB8AC3E}">
        <p14:creationId xmlns:p14="http://schemas.microsoft.com/office/powerpoint/2010/main" val="42305150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Sous-titre 13">
            <a:extLst>
              <a:ext uri="{FF2B5EF4-FFF2-40B4-BE49-F238E27FC236}">
                <a16:creationId xmlns="" xmlns:a16="http://schemas.microsoft.com/office/drawing/2014/main" id="{D795BF73-58FD-43F7-8E9B-DCE8204BCB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12" name="Tableau 11">
            <a:extLst>
              <a:ext uri="{FF2B5EF4-FFF2-40B4-BE49-F238E27FC236}">
                <a16:creationId xmlns="" xmlns:a16="http://schemas.microsoft.com/office/drawing/2014/main" id="{02662472-3165-4179-B1DF-D93875364A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077420"/>
              </p:ext>
            </p:extLst>
          </p:nvPr>
        </p:nvGraphicFramePr>
        <p:xfrm>
          <a:off x="1579677" y="1779639"/>
          <a:ext cx="10395657" cy="4955458"/>
        </p:xfrm>
        <a:graphic>
          <a:graphicData uri="http://schemas.openxmlformats.org/drawingml/2006/table">
            <a:tbl>
              <a:tblPr/>
              <a:tblGrid>
                <a:gridCol w="130083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7766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5662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8727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17325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519963"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660" marR="4660" marT="46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SAVS</a:t>
                      </a:r>
                    </a:p>
                  </a:txBody>
                  <a:tcPr marL="4660" marR="4660" marT="46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Alternative au domicile</a:t>
                      </a:r>
                    </a:p>
                  </a:txBody>
                  <a:tcPr marL="4660" marR="4660" marT="466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Alternative à l’hébergement</a:t>
                      </a:r>
                    </a:p>
                  </a:txBody>
                  <a:tcPr marL="4660" marR="4660" marT="466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Foyer d’hébergement</a:t>
                      </a:r>
                    </a:p>
                  </a:txBody>
                  <a:tcPr marL="4660" marR="4660" marT="46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50883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Soins</a:t>
                      </a:r>
                    </a:p>
                  </a:txBody>
                  <a:tcPr marL="4660" marR="4660" marT="466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Être en mesure de prendre ses médicaments seul, et de se</a:t>
                      </a:r>
                      <a:r>
                        <a:rPr lang="fr-FR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rendre à une consultation.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937" marR="4660" marT="46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Difficulté partielle pour prendre des médicaments et se rendre chez un spécialiste.</a:t>
                      </a:r>
                    </a:p>
                  </a:txBody>
                  <a:tcPr marL="41937" marR="4660" marT="466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Nécessite aide pour distribution médicament.</a:t>
                      </a:r>
                    </a:p>
                    <a:p>
                      <a:pPr algn="l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937" marR="4660" marT="466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Nécessite aide pour distribution médicament.</a:t>
                      </a:r>
                    </a:p>
                  </a:txBody>
                  <a:tcPr marL="41937" marR="4660" marT="466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925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comportement</a:t>
                      </a:r>
                    </a:p>
                  </a:txBody>
                  <a:tcPr marL="4660" marR="4660" marT="466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Pas de risque de se mettre en danger. </a:t>
                      </a:r>
                    </a:p>
                  </a:txBody>
                  <a:tcPr marL="41937" marR="4660" marT="46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Pas de risque de se mettre en danger. 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1937" marR="4660" marT="466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Peu de risque de se mettre en danger</a:t>
                      </a:r>
                    </a:p>
                  </a:txBody>
                  <a:tcPr marL="41937" marR="4660" marT="466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Besoin de surveillance: risque de se mettre en danger</a:t>
                      </a:r>
                    </a:p>
                  </a:txBody>
                  <a:tcPr marL="41937" marR="4660" marT="466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9207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Capacité à réagir face aux risques  et à se sentir en sécurité. Savoir réagir face aux imprévus, au danger: (savoir passer un appel téléphonique..)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Savoir demander de l'aide ou de l'information</a:t>
                      </a:r>
                    </a:p>
                  </a:txBody>
                  <a:tcPr marL="41937" marR="4660" marT="46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Capacité à se sentir en sécurité. 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Savoir demander de l'aide ou de l'information</a:t>
                      </a:r>
                    </a:p>
                    <a:p>
                      <a:pPr algn="l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1937" marR="4660" marT="4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Besoin d'assurance, difficulté partielle à réagir</a:t>
                      </a:r>
                    </a:p>
                  </a:txBody>
                  <a:tcPr marL="41937" marR="4660" marT="46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capacité à réagir face aux risques non acquis, besoin de sécurité</a:t>
                      </a:r>
                    </a:p>
                  </a:txBody>
                  <a:tcPr marL="41937" marR="4660" marT="466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Titre 2">
            <a:extLst>
              <a:ext uri="{FF2B5EF4-FFF2-40B4-BE49-F238E27FC236}">
                <a16:creationId xmlns="" xmlns:a16="http://schemas.microsoft.com/office/drawing/2014/main" id="{04694335-12D2-45BE-8CDD-1A6A59172716}"/>
              </a:ext>
            </a:extLst>
          </p:cNvPr>
          <p:cNvSpPr txBox="1">
            <a:spLocks/>
          </p:cNvSpPr>
          <p:nvPr/>
        </p:nvSpPr>
        <p:spPr>
          <a:xfrm>
            <a:off x="395536" y="404664"/>
            <a:ext cx="11348683" cy="11863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tx2"/>
                </a:solidFill>
              </a:rPr>
              <a:t>Le </a:t>
            </a:r>
            <a:r>
              <a:rPr lang="fr-FR" sz="6200" dirty="0">
                <a:solidFill>
                  <a:schemeClr val="tx2"/>
                </a:solidFill>
              </a:rPr>
              <a:t>parcours</a:t>
            </a:r>
            <a:r>
              <a:rPr lang="fr-FR" dirty="0">
                <a:solidFill>
                  <a:schemeClr val="tx2"/>
                </a:solidFill>
              </a:rPr>
              <a:t> résidentiel progressif</a:t>
            </a:r>
          </a:p>
        </p:txBody>
      </p:sp>
    </p:spTree>
    <p:extLst>
      <p:ext uri="{BB962C8B-B14F-4D97-AF65-F5344CB8AC3E}">
        <p14:creationId xmlns:p14="http://schemas.microsoft.com/office/powerpoint/2010/main" val="17826483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aphicFrame>
        <p:nvGraphicFramePr>
          <p:cNvPr id="12" name="Group 51">
            <a:extLst>
              <a:ext uri="{FF2B5EF4-FFF2-40B4-BE49-F238E27FC236}">
                <a16:creationId xmlns="" xmlns:a16="http://schemas.microsoft.com/office/drawing/2014/main" id="{D93B6B42-2B5C-4F79-ABB3-B37EEC34E1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038758"/>
              </p:ext>
            </p:extLst>
          </p:nvPr>
        </p:nvGraphicFramePr>
        <p:xfrm>
          <a:off x="1579678" y="1710813"/>
          <a:ext cx="10164537" cy="4866969"/>
        </p:xfrm>
        <a:graphic>
          <a:graphicData uri="http://schemas.openxmlformats.org/drawingml/2006/table">
            <a:tbl>
              <a:tblPr/>
              <a:tblGrid>
                <a:gridCol w="25629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2880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53639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53639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2199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SAVS</a:t>
                      </a:r>
                    </a:p>
                  </a:txBody>
                  <a:tcPr marL="4006" marR="4006" marT="4006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Alternative au domicile</a:t>
                      </a:r>
                    </a:p>
                  </a:txBody>
                  <a:tcPr marL="4006" marR="4006" marT="4006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Alternative à l’hébergement</a:t>
                      </a:r>
                    </a:p>
                  </a:txBody>
                  <a:tcPr marL="4006" marR="4006" marT="4006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Foyer d’hébergement</a:t>
                      </a:r>
                    </a:p>
                  </a:txBody>
                  <a:tcPr marL="4006" marR="4006" marT="4006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6922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Accompagnement plus ponctuel </a:t>
                      </a:r>
                    </a:p>
                  </a:txBody>
                  <a:tcPr marL="36058" marR="4006" marT="400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Soutien régulier (quotidien) mais </a:t>
                      </a: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non permanent</a:t>
                      </a:r>
                      <a:endParaRPr kumimoji="0" lang="fr-FR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L="36058" marR="4006" marT="4006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Présence moins importante le matin, mais quasi continue en soirée</a:t>
                      </a:r>
                    </a:p>
                  </a:txBody>
                  <a:tcPr marL="36058" marR="4006" marT="4006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Présence permanente 365 jours par an y compris la nuit.</a:t>
                      </a:r>
                    </a:p>
                  </a:txBody>
                  <a:tcPr marL="36058" marR="4006" marT="4006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6922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Sans veille de nuit</a:t>
                      </a:r>
                    </a:p>
                  </a:txBody>
                  <a:tcPr marL="36058" marR="4006" marT="400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Sans veille de nuit</a:t>
                      </a:r>
                    </a:p>
                  </a:txBody>
                  <a:tcPr marL="36058" marR="4006" marT="4006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veille de nuit itinérante si réseau de logement via une structure de rattachement</a:t>
                      </a:r>
                    </a:p>
                  </a:txBody>
                  <a:tcPr marL="36058" marR="4006" marT="4006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avec veille de nuit</a:t>
                      </a:r>
                    </a:p>
                  </a:txBody>
                  <a:tcPr marL="36058" marR="4006" marT="4006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9174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Intervention au domicile de la personne: appartement individuel ou en couple ou en colocation</a:t>
                      </a:r>
                    </a:p>
                  </a:txBody>
                  <a:tcPr marL="36058" marR="4006" marT="400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Appartements ou maison en colocation.</a:t>
                      </a:r>
                    </a:p>
                  </a:txBody>
                  <a:tcPr marL="36058" marR="4006" marT="4006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Appartements individuels ou  collectifs, ou maisons en colocation.</a:t>
                      </a:r>
                    </a:p>
                  </a:txBody>
                  <a:tcPr marL="36058" marR="4006" marT="4006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foyer collectif</a:t>
                      </a:r>
                    </a:p>
                  </a:txBody>
                  <a:tcPr marL="36058" marR="4006" marT="4006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4876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Document individuel d'accompagnement</a:t>
                      </a:r>
                    </a:p>
                  </a:txBody>
                  <a:tcPr marL="36058" marR="4006" marT="400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Document individuel </a:t>
                      </a:r>
                    </a:p>
                  </a:txBody>
                  <a:tcPr marL="36058" marR="4006" marT="4006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Contrat de séjour</a:t>
                      </a:r>
                    </a:p>
                  </a:txBody>
                  <a:tcPr marL="36058" marR="4006" marT="4006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Contrat de séjour</a:t>
                      </a:r>
                    </a:p>
                  </a:txBody>
                  <a:tcPr marL="36058" marR="4006" marT="4006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4838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Coordination, partenariat</a:t>
                      </a:r>
                    </a:p>
                  </a:txBody>
                  <a:tcPr marL="36058" marR="4006" marT="400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Coordination, stimulation</a:t>
                      </a:r>
                    </a:p>
                  </a:txBody>
                  <a:tcPr marL="36058" marR="4006" marT="4006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Maîtresse de maison pour s’occuper du quotidien</a:t>
                      </a:r>
                    </a:p>
                  </a:txBody>
                  <a:tcPr marL="36058" marR="4006" marT="4006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Personnel éducatif</a:t>
                      </a:r>
                    </a:p>
                  </a:txBody>
                  <a:tcPr marL="36058" marR="4006" marT="4006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4838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Pas d’animations collectives ou à titre exceptionnel</a:t>
                      </a:r>
                    </a:p>
                  </a:txBody>
                  <a:tcPr marL="36058" marR="4006" marT="400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Aide à l'organisation des activités</a:t>
                      </a:r>
                    </a:p>
                  </a:txBody>
                  <a:tcPr marL="36058" marR="4006" marT="4006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Animation collective les week-ends</a:t>
                      </a:r>
                    </a:p>
                  </a:txBody>
                  <a:tcPr marL="36058" marR="4006" marT="4006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Animation collective</a:t>
                      </a:r>
                    </a:p>
                  </a:txBody>
                  <a:tcPr marL="36058" marR="4006" marT="4006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669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4006" marR="4006" marT="4006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Loyer, repas et blanchisserie à la charge du résident.</a:t>
                      </a:r>
                    </a:p>
                  </a:txBody>
                  <a:tcPr marL="36058" marR="4006" marT="4006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loyer, repas, blanchisserie compris dans le budget de l'établissement</a:t>
                      </a:r>
                    </a:p>
                  </a:txBody>
                  <a:tcPr marL="36058" marR="4006" marT="4006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Repas, blanchisserie compris dans le budget de l'établissement</a:t>
                      </a:r>
                    </a:p>
                  </a:txBody>
                  <a:tcPr marL="36058" marR="4006" marT="4006" marB="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5" name="Titre 2">
            <a:extLst>
              <a:ext uri="{FF2B5EF4-FFF2-40B4-BE49-F238E27FC236}">
                <a16:creationId xmlns="" xmlns:a16="http://schemas.microsoft.com/office/drawing/2014/main" id="{8503A6A1-B21C-4046-ADBE-DFAE52B9E417}"/>
              </a:ext>
            </a:extLst>
          </p:cNvPr>
          <p:cNvSpPr txBox="1">
            <a:spLocks/>
          </p:cNvSpPr>
          <p:nvPr/>
        </p:nvSpPr>
        <p:spPr>
          <a:xfrm>
            <a:off x="395536" y="404664"/>
            <a:ext cx="11348683" cy="118639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tx2"/>
                </a:solidFill>
              </a:rPr>
              <a:t>Le </a:t>
            </a:r>
            <a:r>
              <a:rPr lang="fr-FR" sz="6200" dirty="0">
                <a:solidFill>
                  <a:schemeClr val="tx2"/>
                </a:solidFill>
              </a:rPr>
              <a:t>parcours</a:t>
            </a:r>
            <a:r>
              <a:rPr lang="fr-FR" dirty="0">
                <a:solidFill>
                  <a:schemeClr val="tx2"/>
                </a:solidFill>
              </a:rPr>
              <a:t> résidentiel progressif</a:t>
            </a:r>
          </a:p>
        </p:txBody>
      </p:sp>
    </p:spTree>
    <p:extLst>
      <p:ext uri="{BB962C8B-B14F-4D97-AF65-F5344CB8AC3E}">
        <p14:creationId xmlns:p14="http://schemas.microsoft.com/office/powerpoint/2010/main" val="21785855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Sous-titre 13">
            <a:extLst>
              <a:ext uri="{FF2B5EF4-FFF2-40B4-BE49-F238E27FC236}">
                <a16:creationId xmlns="" xmlns:a16="http://schemas.microsoft.com/office/drawing/2014/main" id="{D795BF73-58FD-43F7-8E9B-DCE8204BCB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61947" y="380596"/>
            <a:ext cx="10204529" cy="6266010"/>
          </a:xfrm>
        </p:spPr>
        <p:txBody>
          <a:bodyPr/>
          <a:lstStyle/>
          <a:p>
            <a:endParaRPr lang="fr-FR" dirty="0"/>
          </a:p>
        </p:txBody>
      </p:sp>
      <p:graphicFrame>
        <p:nvGraphicFramePr>
          <p:cNvPr id="3" name="Tableau 2">
            <a:extLst>
              <a:ext uri="{FF2B5EF4-FFF2-40B4-BE49-F238E27FC236}">
                <a16:creationId xmlns="" xmlns:a16="http://schemas.microsoft.com/office/drawing/2014/main" id="{76BFB2A2-AC10-451D-969D-461E78D6EB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962985"/>
              </p:ext>
            </p:extLst>
          </p:nvPr>
        </p:nvGraphicFramePr>
        <p:xfrm>
          <a:off x="1633669" y="380596"/>
          <a:ext cx="10286794" cy="6539553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910777">
                  <a:extLst>
                    <a:ext uri="{9D8B030D-6E8A-4147-A177-3AD203B41FA5}">
                      <a16:colId xmlns="" xmlns:a16="http://schemas.microsoft.com/office/drawing/2014/main" val="2636748368"/>
                    </a:ext>
                  </a:extLst>
                </a:gridCol>
                <a:gridCol w="2211790">
                  <a:extLst>
                    <a:ext uri="{9D8B030D-6E8A-4147-A177-3AD203B41FA5}">
                      <a16:colId xmlns="" xmlns:a16="http://schemas.microsoft.com/office/drawing/2014/main" val="1429899890"/>
                    </a:ext>
                  </a:extLst>
                </a:gridCol>
                <a:gridCol w="1387279">
                  <a:extLst>
                    <a:ext uri="{9D8B030D-6E8A-4147-A177-3AD203B41FA5}">
                      <a16:colId xmlns="" xmlns:a16="http://schemas.microsoft.com/office/drawing/2014/main" val="868143061"/>
                    </a:ext>
                  </a:extLst>
                </a:gridCol>
                <a:gridCol w="1583590">
                  <a:extLst>
                    <a:ext uri="{9D8B030D-6E8A-4147-A177-3AD203B41FA5}">
                      <a16:colId xmlns="" xmlns:a16="http://schemas.microsoft.com/office/drawing/2014/main" val="827220642"/>
                    </a:ext>
                  </a:extLst>
                </a:gridCol>
                <a:gridCol w="1596679">
                  <a:extLst>
                    <a:ext uri="{9D8B030D-6E8A-4147-A177-3AD203B41FA5}">
                      <a16:colId xmlns="" xmlns:a16="http://schemas.microsoft.com/office/drawing/2014/main" val="484738538"/>
                    </a:ext>
                  </a:extLst>
                </a:gridCol>
                <a:gridCol w="1596679">
                  <a:extLst>
                    <a:ext uri="{9D8B030D-6E8A-4147-A177-3AD203B41FA5}">
                      <a16:colId xmlns="" xmlns:a16="http://schemas.microsoft.com/office/drawing/2014/main" val="33808269"/>
                    </a:ext>
                  </a:extLst>
                </a:gridCol>
              </a:tblGrid>
              <a:tr h="23379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u="none" strike="noStrike" dirty="0">
                          <a:effectLst/>
                        </a:rPr>
                        <a:t>Nom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1" u="none" strike="noStrike" dirty="0">
                          <a:effectLst/>
                        </a:rPr>
                        <a:t>Prénom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1662687077"/>
                  </a:ext>
                </a:extLst>
              </a:tr>
              <a:tr h="233790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3633454250"/>
                  </a:ext>
                </a:extLst>
              </a:tr>
              <a:tr h="233790"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effectLst/>
                        </a:rPr>
                        <a:t>SAVS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effectLst/>
                        </a:rPr>
                        <a:t>AD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effectLst/>
                        </a:rPr>
                        <a:t>AH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u="none" strike="noStrike" dirty="0">
                          <a:effectLst/>
                        </a:rPr>
                        <a:t>Foyer d'hébergement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237389540"/>
                  </a:ext>
                </a:extLst>
              </a:tr>
              <a:tr h="691076">
                <a:tc rowSpan="5"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>
                          <a:effectLst/>
                        </a:rPr>
                        <a:t> 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FR" sz="1600" u="none" strike="noStrike" dirty="0">
                          <a:effectLst/>
                        </a:rPr>
                        <a:t>Actes essentiels pour la vie quotidienne</a:t>
                      </a:r>
                    </a:p>
                    <a:p>
                      <a:pPr algn="ctr" fontAlgn="ctr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Sait faire seul autonome</a:t>
                      </a:r>
                      <a:endParaRPr lang="fr-FR" sz="14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Actes essentiels acquis mais difficulté partielle</a:t>
                      </a:r>
                      <a:endParaRPr lang="fr-FR" sz="14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Stimulation nécessaire</a:t>
                      </a:r>
                      <a:endParaRPr lang="fr-FR" sz="14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Stimulation et assistance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4192734695"/>
                  </a:ext>
                </a:extLst>
              </a:tr>
              <a:tr h="233790">
                <a:tc vMerge="1">
                  <a:txBody>
                    <a:bodyPr/>
                    <a:lstStyle/>
                    <a:p>
                      <a:pPr algn="ctr" fontAlgn="ctr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S'habiller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1345976258"/>
                  </a:ext>
                </a:extLst>
              </a:tr>
              <a:tr h="2337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Avoir l'initiative pour l'hygiène</a:t>
                      </a:r>
                      <a:endParaRPr lang="fr-FR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1519298308"/>
                  </a:ext>
                </a:extLst>
              </a:tr>
              <a:tr h="2337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Prendre ses repas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709840287"/>
                  </a:ext>
                </a:extLst>
              </a:tr>
              <a:tr h="2337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S'occuper de son linge *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1198710313"/>
                  </a:ext>
                </a:extLst>
              </a:tr>
              <a:tr h="691076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>
                          <a:effectLst/>
                        </a:rPr>
                        <a:t>Activités domestiques et sociales (cuisine, ménage, transport, </a:t>
                      </a:r>
                      <a:r>
                        <a:rPr lang="fr-FR" sz="1600" u="none" strike="noStrike" dirty="0" err="1">
                          <a:effectLst/>
                        </a:rPr>
                        <a:t>achats,activités</a:t>
                      </a:r>
                      <a:r>
                        <a:rPr lang="fr-FR" sz="1600" u="none" strike="noStrike" dirty="0">
                          <a:effectLst/>
                        </a:rPr>
                        <a:t> de loisirs)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Sait faire seul</a:t>
                      </a:r>
                      <a:endParaRPr lang="fr-FR" sz="14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Nécessite un étayage rappels fréquents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Nécessite un étayage important besoin d'accompagnement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Très peu autonome accompagnement permanent</a:t>
                      </a:r>
                      <a:endParaRPr lang="fr-FR" sz="14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2571248054"/>
                  </a:ext>
                </a:extLst>
              </a:tr>
              <a:tr h="46243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Savoir préparer un repas simple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3855989787"/>
                  </a:ext>
                </a:extLst>
              </a:tr>
              <a:tr h="46243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Sait se servir de plaques de cuisson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3605493271"/>
                  </a:ext>
                </a:extLst>
              </a:tr>
              <a:tr h="46243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Sait se servir d'un micro-ondes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141846644"/>
                  </a:ext>
                </a:extLst>
              </a:tr>
              <a:tr h="2337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Sait se déplacer en bus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1067378009"/>
                  </a:ext>
                </a:extLst>
              </a:tr>
              <a:tr h="2337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Sait donner son identité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1083685359"/>
                  </a:ext>
                </a:extLst>
              </a:tr>
              <a:tr h="46243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Utilise un vocabulaire social adapté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4091485759"/>
                  </a:ext>
                </a:extLst>
              </a:tr>
              <a:tr h="2337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Sait lire l'heure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1530920334"/>
                  </a:ext>
                </a:extLst>
              </a:tr>
              <a:tr h="2337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Sait organiser sa journée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2601441392"/>
                  </a:ext>
                </a:extLst>
              </a:tr>
              <a:tr h="46243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Sait gérer une somme d'argent hebdomadaire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22338592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4304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71F7E5F-65C9-49FD-993E-4B5E207D5C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91562" y="303656"/>
            <a:ext cx="7588101" cy="1274126"/>
          </a:xfrm>
        </p:spPr>
        <p:txBody>
          <a:bodyPr/>
          <a:lstStyle/>
          <a:p>
            <a:pPr algn="r"/>
            <a:r>
              <a:rPr lang="fr-FR" b="1" dirty="0">
                <a:solidFill>
                  <a:schemeClr val="tx2"/>
                </a:solidFill>
              </a:rPr>
              <a:t>Présentation générale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="" xmlns:a16="http://schemas.microsoft.com/office/drawing/2014/main" id="{6F15B322-836A-4DEA-875B-AF771FE474FF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="" xmlns:a16="http://schemas.microsoft.com/office/drawing/2014/main" id="{6E8D6B0F-95A6-4EE0-B0D8-66F287216A16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="" xmlns:a16="http://schemas.microsoft.com/office/drawing/2014/main" id="{A90ECAE2-F9FD-40C8-AAF0-026471103D72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="" xmlns:a16="http://schemas.microsoft.com/office/drawing/2014/main" id="{CAD4CFE7-3457-4307-B7FA-2BE5A5E2815B}"/>
              </a:ext>
            </a:extLst>
          </p:cNvPr>
          <p:cNvCxnSpPr>
            <a:cxnSpLocks/>
          </p:cNvCxnSpPr>
          <p:nvPr/>
        </p:nvCxnSpPr>
        <p:spPr>
          <a:xfrm>
            <a:off x="565006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="" xmlns:a16="http://schemas.microsoft.com/office/drawing/2014/main" id="{CFC74180-CFDD-4706-BAD3-277E58CEFB2C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="" xmlns:a16="http://schemas.microsoft.com/office/drawing/2014/main" id="{B3ABE3E3-399D-4CCC-AA0B-F8E6D396C875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lèche : pentagone 31">
            <a:extLst>
              <a:ext uri="{FF2B5EF4-FFF2-40B4-BE49-F238E27FC236}">
                <a16:creationId xmlns="" xmlns:a16="http://schemas.microsoft.com/office/drawing/2014/main" id="{A52F6BE4-1EA2-47C5-83A2-4053A9844D2C}"/>
              </a:ext>
            </a:extLst>
          </p:cNvPr>
          <p:cNvSpPr/>
          <p:nvPr/>
        </p:nvSpPr>
        <p:spPr>
          <a:xfrm>
            <a:off x="315417" y="1669857"/>
            <a:ext cx="1232641" cy="690284"/>
          </a:xfrm>
          <a:prstGeom prst="homePlate">
            <a:avLst/>
          </a:prstGeom>
          <a:ln>
            <a:solidFill>
              <a:schemeClr val="accent1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3" name="Flèche : pentagone 32">
            <a:extLst>
              <a:ext uri="{FF2B5EF4-FFF2-40B4-BE49-F238E27FC236}">
                <a16:creationId xmlns="" xmlns:a16="http://schemas.microsoft.com/office/drawing/2014/main" id="{415A526A-BCBE-4C97-AC39-4BF78B394E66}"/>
              </a:ext>
            </a:extLst>
          </p:cNvPr>
          <p:cNvSpPr/>
          <p:nvPr/>
        </p:nvSpPr>
        <p:spPr>
          <a:xfrm>
            <a:off x="96080" y="105139"/>
            <a:ext cx="1451984" cy="690284"/>
          </a:xfrm>
          <a:prstGeom prst="homePlat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4" name="Flèche : pentagone 33">
            <a:extLst>
              <a:ext uri="{FF2B5EF4-FFF2-40B4-BE49-F238E27FC236}">
                <a16:creationId xmlns="" xmlns:a16="http://schemas.microsoft.com/office/drawing/2014/main" id="{2615B074-E219-4C76-AD1F-3BBA05BE5D88}"/>
              </a:ext>
            </a:extLst>
          </p:cNvPr>
          <p:cNvSpPr/>
          <p:nvPr/>
        </p:nvSpPr>
        <p:spPr>
          <a:xfrm>
            <a:off x="205759" y="887498"/>
            <a:ext cx="1342306" cy="690284"/>
          </a:xfrm>
          <a:prstGeom prst="homePlat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5" name="Flèche : pentagone 34">
            <a:extLst>
              <a:ext uri="{FF2B5EF4-FFF2-40B4-BE49-F238E27FC236}">
                <a16:creationId xmlns="" xmlns:a16="http://schemas.microsoft.com/office/drawing/2014/main" id="{D05F4FFD-9888-4FA4-9674-6D217E849323}"/>
              </a:ext>
            </a:extLst>
          </p:cNvPr>
          <p:cNvSpPr/>
          <p:nvPr/>
        </p:nvSpPr>
        <p:spPr>
          <a:xfrm>
            <a:off x="447776" y="2452216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6" name="Flèche : pentagone 35">
            <a:extLst>
              <a:ext uri="{FF2B5EF4-FFF2-40B4-BE49-F238E27FC236}">
                <a16:creationId xmlns="" xmlns:a16="http://schemas.microsoft.com/office/drawing/2014/main" id="{3BAECD57-E391-4FE4-9140-099E6D8377B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7" name="Flèche : pentagone 36">
            <a:extLst>
              <a:ext uri="{FF2B5EF4-FFF2-40B4-BE49-F238E27FC236}">
                <a16:creationId xmlns="" xmlns:a16="http://schemas.microsoft.com/office/drawing/2014/main" id="{D292A80C-42EA-4580-8338-BFDE4F6F8F13}"/>
              </a:ext>
            </a:extLst>
          </p:cNvPr>
          <p:cNvSpPr/>
          <p:nvPr/>
        </p:nvSpPr>
        <p:spPr>
          <a:xfrm>
            <a:off x="665498" y="4016934"/>
            <a:ext cx="882556" cy="690284"/>
          </a:xfrm>
          <a:prstGeom prst="homePlat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7" name="Espace réservé du contenu 2">
            <a:extLst>
              <a:ext uri="{FF2B5EF4-FFF2-40B4-BE49-F238E27FC236}">
                <a16:creationId xmlns="" xmlns:a16="http://schemas.microsoft.com/office/drawing/2014/main" id="{F3D5BBA2-8C1D-456F-8FFE-678B5604DBB0}"/>
              </a:ext>
            </a:extLst>
          </p:cNvPr>
          <p:cNvSpPr txBox="1">
            <a:spLocks/>
          </p:cNvSpPr>
          <p:nvPr/>
        </p:nvSpPr>
        <p:spPr>
          <a:xfrm>
            <a:off x="2107365" y="1844824"/>
            <a:ext cx="8164826" cy="7960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fr-FR" sz="1800" dirty="0">
                <a:solidFill>
                  <a:schemeClr val="tx2"/>
                </a:solidFill>
                <a:latin typeface="+mj-lt"/>
              </a:rPr>
              <a:t>L’association a été </a:t>
            </a:r>
            <a:r>
              <a:rPr lang="fr-FR" sz="1800" b="1" dirty="0">
                <a:solidFill>
                  <a:schemeClr val="tx2"/>
                </a:solidFill>
                <a:latin typeface="+mj-lt"/>
              </a:rPr>
              <a:t>fondée le 22 octobre 1958 </a:t>
            </a:r>
            <a:r>
              <a:rPr lang="fr-FR" sz="1800" dirty="0">
                <a:solidFill>
                  <a:schemeClr val="tx2"/>
                </a:solidFill>
                <a:latin typeface="+mj-lt"/>
              </a:rPr>
              <a:t>sous le nom de </a:t>
            </a:r>
            <a:r>
              <a:rPr lang="fr-FR" sz="1800" b="1" dirty="0">
                <a:solidFill>
                  <a:schemeClr val="tx2"/>
                </a:solidFill>
                <a:latin typeface="+mj-lt"/>
              </a:rPr>
              <a:t>« Papillons Blancs » </a:t>
            </a:r>
            <a:r>
              <a:rPr lang="fr-FR" sz="1800" dirty="0">
                <a:solidFill>
                  <a:schemeClr val="tx2"/>
                </a:solidFill>
                <a:latin typeface="+mj-lt"/>
              </a:rPr>
              <a:t>de Cherbourg.</a:t>
            </a:r>
          </a:p>
        </p:txBody>
      </p:sp>
      <p:sp>
        <p:nvSpPr>
          <p:cNvPr id="18" name="Espace réservé du contenu 2">
            <a:extLst>
              <a:ext uri="{FF2B5EF4-FFF2-40B4-BE49-F238E27FC236}">
                <a16:creationId xmlns="" xmlns:a16="http://schemas.microsoft.com/office/drawing/2014/main" id="{3BA16177-FC91-4CC7-AD55-64574A9C56DC}"/>
              </a:ext>
            </a:extLst>
          </p:cNvPr>
          <p:cNvSpPr txBox="1">
            <a:spLocks/>
          </p:cNvSpPr>
          <p:nvPr/>
        </p:nvSpPr>
        <p:spPr>
          <a:xfrm>
            <a:off x="2093133" y="2550349"/>
            <a:ext cx="8236834" cy="6337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fr-FR" sz="1800" dirty="0">
                <a:solidFill>
                  <a:schemeClr val="tx2"/>
                </a:solidFill>
                <a:latin typeface="+mj-lt"/>
              </a:rPr>
              <a:t>Son siège social est implanté au Centre Jean Itard à </a:t>
            </a:r>
            <a:r>
              <a:rPr lang="fr-FR" sz="1800" b="1" dirty="0">
                <a:solidFill>
                  <a:schemeClr val="tx2"/>
                </a:solidFill>
                <a:latin typeface="+mj-lt"/>
              </a:rPr>
              <a:t>La Glacerie (50)</a:t>
            </a:r>
            <a:r>
              <a:rPr lang="fr-FR" sz="1800" dirty="0">
                <a:solidFill>
                  <a:schemeClr val="tx2"/>
                </a:solidFill>
                <a:latin typeface="+mj-lt"/>
              </a:rPr>
              <a:t>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913B2318-30A5-4102-922D-06C60034F6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3852" y="3044606"/>
            <a:ext cx="8145111" cy="774572"/>
          </a:xfrm>
          <a:prstGeom prst="rect">
            <a:avLst/>
          </a:prstGeom>
        </p:spPr>
      </p:pic>
      <p:sp>
        <p:nvSpPr>
          <p:cNvPr id="22" name="Espace réservé du contenu 2">
            <a:extLst>
              <a:ext uri="{FF2B5EF4-FFF2-40B4-BE49-F238E27FC236}">
                <a16:creationId xmlns="" xmlns:a16="http://schemas.microsoft.com/office/drawing/2014/main" id="{BA819313-A0B3-4C85-A504-ADBA9B7FA154}"/>
              </a:ext>
            </a:extLst>
          </p:cNvPr>
          <p:cNvSpPr txBox="1">
            <a:spLocks/>
          </p:cNvSpPr>
          <p:nvPr/>
        </p:nvSpPr>
        <p:spPr>
          <a:xfrm>
            <a:off x="2636668" y="3672594"/>
            <a:ext cx="7710809" cy="21689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fr-FR" sz="1800" dirty="0">
                <a:solidFill>
                  <a:schemeClr val="tx2"/>
                </a:solidFill>
                <a:latin typeface="+mj-lt"/>
              </a:rPr>
              <a:t>Favoriser la participation des personnes handicapées à la définition de leur projet d’accompagnement personnalisé ;</a:t>
            </a:r>
          </a:p>
          <a:p>
            <a:pPr lvl="1" algn="just"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fr-FR" sz="1800" dirty="0">
                <a:solidFill>
                  <a:schemeClr val="tx2"/>
                </a:solidFill>
                <a:latin typeface="+mj-lt"/>
              </a:rPr>
              <a:t>Développer une prise en compte globale de la personne ;</a:t>
            </a:r>
          </a:p>
          <a:p>
            <a:pPr lvl="1" algn="just"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fr-FR" sz="1800" dirty="0">
                <a:solidFill>
                  <a:schemeClr val="tx2"/>
                </a:solidFill>
                <a:latin typeface="+mj-lt"/>
              </a:rPr>
              <a:t>Adapter en continu les réponses et les outils à la spécificité et à la singularité des personnes accompagnées ;</a:t>
            </a:r>
          </a:p>
          <a:p>
            <a:pPr lvl="1" algn="just"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fr-FR" sz="1800" dirty="0">
                <a:solidFill>
                  <a:schemeClr val="tx2"/>
                </a:solidFill>
                <a:latin typeface="+mj-lt"/>
              </a:rPr>
              <a:t>Ouvrir l’action des établissements et services sur la cité.</a:t>
            </a:r>
          </a:p>
        </p:txBody>
      </p:sp>
    </p:spTree>
    <p:extLst>
      <p:ext uri="{BB962C8B-B14F-4D97-AF65-F5344CB8AC3E}">
        <p14:creationId xmlns:p14="http://schemas.microsoft.com/office/powerpoint/2010/main" val="23834787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Sous-titre 13">
            <a:extLst>
              <a:ext uri="{FF2B5EF4-FFF2-40B4-BE49-F238E27FC236}">
                <a16:creationId xmlns="" xmlns:a16="http://schemas.microsoft.com/office/drawing/2014/main" id="{D795BF73-58FD-43F7-8E9B-DCE8204BCB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61947" y="380596"/>
            <a:ext cx="10204529" cy="6266010"/>
          </a:xfrm>
        </p:spPr>
        <p:txBody>
          <a:bodyPr/>
          <a:lstStyle/>
          <a:p>
            <a:endParaRPr lang="fr-FR" dirty="0"/>
          </a:p>
        </p:txBody>
      </p:sp>
      <p:graphicFrame>
        <p:nvGraphicFramePr>
          <p:cNvPr id="3" name="Tableau 2">
            <a:extLst>
              <a:ext uri="{FF2B5EF4-FFF2-40B4-BE49-F238E27FC236}">
                <a16:creationId xmlns="" xmlns:a16="http://schemas.microsoft.com/office/drawing/2014/main" id="{76BFB2A2-AC10-451D-969D-461E78D6EB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678362"/>
              </p:ext>
            </p:extLst>
          </p:nvPr>
        </p:nvGraphicFramePr>
        <p:xfrm>
          <a:off x="1579678" y="380596"/>
          <a:ext cx="10286794" cy="6096807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910777">
                  <a:extLst>
                    <a:ext uri="{9D8B030D-6E8A-4147-A177-3AD203B41FA5}">
                      <a16:colId xmlns="" xmlns:a16="http://schemas.microsoft.com/office/drawing/2014/main" val="2636748368"/>
                    </a:ext>
                  </a:extLst>
                </a:gridCol>
                <a:gridCol w="2211790">
                  <a:extLst>
                    <a:ext uri="{9D8B030D-6E8A-4147-A177-3AD203B41FA5}">
                      <a16:colId xmlns="" xmlns:a16="http://schemas.microsoft.com/office/drawing/2014/main" val="1429899890"/>
                    </a:ext>
                  </a:extLst>
                </a:gridCol>
                <a:gridCol w="1387279">
                  <a:extLst>
                    <a:ext uri="{9D8B030D-6E8A-4147-A177-3AD203B41FA5}">
                      <a16:colId xmlns="" xmlns:a16="http://schemas.microsoft.com/office/drawing/2014/main" val="868143061"/>
                    </a:ext>
                  </a:extLst>
                </a:gridCol>
                <a:gridCol w="1583590">
                  <a:extLst>
                    <a:ext uri="{9D8B030D-6E8A-4147-A177-3AD203B41FA5}">
                      <a16:colId xmlns="" xmlns:a16="http://schemas.microsoft.com/office/drawing/2014/main" val="827220642"/>
                    </a:ext>
                  </a:extLst>
                </a:gridCol>
                <a:gridCol w="1596679">
                  <a:extLst>
                    <a:ext uri="{9D8B030D-6E8A-4147-A177-3AD203B41FA5}">
                      <a16:colId xmlns="" xmlns:a16="http://schemas.microsoft.com/office/drawing/2014/main" val="484738538"/>
                    </a:ext>
                  </a:extLst>
                </a:gridCol>
                <a:gridCol w="1596679">
                  <a:extLst>
                    <a:ext uri="{9D8B030D-6E8A-4147-A177-3AD203B41FA5}">
                      <a16:colId xmlns="" xmlns:a16="http://schemas.microsoft.com/office/drawing/2014/main" val="33808269"/>
                    </a:ext>
                  </a:extLst>
                </a:gridCol>
              </a:tblGrid>
              <a:tr h="25614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>
                          <a:effectLst/>
                        </a:rPr>
                        <a:t>Soins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Sait faire seul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Difficulté partielle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Nécessite une aide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Nécessite une aide ++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4089767833"/>
                  </a:ext>
                </a:extLst>
              </a:tr>
              <a:tr h="25614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Sait prendre ses médicaments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3485297988"/>
                  </a:ext>
                </a:extLst>
              </a:tr>
              <a:tr h="50665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Sait se rendre à une consultation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857786693"/>
                  </a:ext>
                </a:extLst>
              </a:tr>
              <a:tr h="757167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>
                          <a:effectLst/>
                        </a:rPr>
                        <a:t>Comportement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Aucuns problèmes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Connaît ses limites sait demander de l'aide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Besoin d'assurance difficulté partielle à réagir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Pas de capacité de réaction besoin de sécurité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2925996842"/>
                  </a:ext>
                </a:extLst>
              </a:tr>
              <a:tr h="25614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Sait réagir face aux risques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2892361844"/>
                  </a:ext>
                </a:extLst>
              </a:tr>
              <a:tr h="25614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Se sent en sécurité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777631237"/>
                  </a:ext>
                </a:extLst>
              </a:tr>
              <a:tr h="50665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Sait réagir face aux imprévus (appel tél)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305884416"/>
                  </a:ext>
                </a:extLst>
              </a:tr>
              <a:tr h="50665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Sait demander de l'aide ou de l'information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4204316445"/>
                  </a:ext>
                </a:extLst>
              </a:tr>
              <a:tr h="75716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Aucun problème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Soutien régulier mais non permanent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Besoin d'une aide quasi continue en soirée et le WE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Présence permanente 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1948566260"/>
                  </a:ext>
                </a:extLst>
              </a:tr>
              <a:tr h="25614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Vie en autonomie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3682001747"/>
                  </a:ext>
                </a:extLst>
              </a:tr>
              <a:tr h="25614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Sans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Sans ou tél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Veille itinérante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Veille permanente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829642898"/>
                  </a:ext>
                </a:extLst>
              </a:tr>
              <a:tr h="25614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Surveillance de nuit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1901758865"/>
                  </a:ext>
                </a:extLst>
              </a:tr>
              <a:tr h="75716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Activités individuelles gestion autonome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Activités individuelles aide à l'organisation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Activités autonomes et animation collective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Animation collective uniquement</a:t>
                      </a:r>
                      <a:endParaRPr lang="fr-FR" sz="14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4061544849"/>
                  </a:ext>
                </a:extLst>
              </a:tr>
              <a:tr h="25614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Activités</a:t>
                      </a:r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3062923746"/>
                  </a:ext>
                </a:extLst>
              </a:tr>
              <a:tr h="256148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Total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3" marR="4803" marT="4803" marB="0" anchor="ctr"/>
                </a:tc>
                <a:extLst>
                  <a:ext uri="{0D108BD9-81ED-4DB2-BD59-A6C34878D82A}">
                    <a16:rowId xmlns="" xmlns:a16="http://schemas.microsoft.com/office/drawing/2014/main" val="29964703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09959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Sous-titre 13">
            <a:extLst>
              <a:ext uri="{FF2B5EF4-FFF2-40B4-BE49-F238E27FC236}">
                <a16:creationId xmlns="" xmlns:a16="http://schemas.microsoft.com/office/drawing/2014/main" id="{D795BF73-58FD-43F7-8E9B-DCE8204BCB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16" name="Tableau 15">
            <a:extLst>
              <a:ext uri="{FF2B5EF4-FFF2-40B4-BE49-F238E27FC236}">
                <a16:creationId xmlns="" xmlns:a16="http://schemas.microsoft.com/office/drawing/2014/main" id="{8947BFE8-29B6-4CA0-86EF-59540545A2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163671"/>
              </p:ext>
            </p:extLst>
          </p:nvPr>
        </p:nvGraphicFramePr>
        <p:xfrm>
          <a:off x="1633670" y="2139085"/>
          <a:ext cx="9624253" cy="423221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5697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844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57010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7024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2013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70246">
                <a:tc>
                  <a:txBody>
                    <a:bodyPr/>
                    <a:lstStyle/>
                    <a:p>
                      <a:r>
                        <a:rPr lang="fr-FR" baseline="0" dirty="0"/>
                        <a:t>Hébergement pour travailleurs ESAT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70246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Dont</a:t>
                      </a:r>
                      <a:r>
                        <a:rPr lang="fr-FR" baseline="0" dirty="0"/>
                        <a:t> foyer hébergement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70246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Dont alternative à l’hébergement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70246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/>
                        <a:t>Dont alternative au domicile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70246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dirty="0"/>
                        <a:t>Hébergement foyer occupationnel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70246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dirty="0"/>
                        <a:t>Activités de jour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70246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dirty="0"/>
                        <a:t>Service</a:t>
                      </a:r>
                      <a:r>
                        <a:rPr lang="fr-FR" baseline="0" dirty="0"/>
                        <a:t> insertion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70246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FR" dirty="0"/>
                        <a:t>SAVS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7" name="Titre 1">
            <a:extLst>
              <a:ext uri="{FF2B5EF4-FFF2-40B4-BE49-F238E27FC236}">
                <a16:creationId xmlns="" xmlns:a16="http://schemas.microsoft.com/office/drawing/2014/main" id="{A0200ACF-AEEF-44CC-A427-BD2632184848}"/>
              </a:ext>
            </a:extLst>
          </p:cNvPr>
          <p:cNvSpPr txBox="1">
            <a:spLocks/>
          </p:cNvSpPr>
          <p:nvPr/>
        </p:nvSpPr>
        <p:spPr>
          <a:xfrm>
            <a:off x="483069" y="260648"/>
            <a:ext cx="11030025" cy="1252728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>
                <a:solidFill>
                  <a:srgbClr val="C00000"/>
                </a:solidFill>
              </a:rPr>
              <a:t/>
            </a:r>
            <a:br>
              <a:rPr lang="fr-FR" sz="3200" dirty="0">
                <a:solidFill>
                  <a:srgbClr val="C00000"/>
                </a:solidFill>
              </a:rPr>
            </a:br>
            <a:r>
              <a:rPr lang="fr-FR" sz="5900" dirty="0">
                <a:solidFill>
                  <a:schemeClr val="tx2"/>
                </a:solidFill>
              </a:rPr>
              <a:t>LES </a:t>
            </a:r>
            <a:r>
              <a:rPr lang="fr-FR" dirty="0">
                <a:solidFill>
                  <a:schemeClr val="tx2"/>
                </a:solidFill>
              </a:rPr>
              <a:t>AUTORISATIONS</a:t>
            </a:r>
            <a:r>
              <a:rPr lang="fr-FR" sz="5900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957003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re 1">
            <a:extLst>
              <a:ext uri="{FF2B5EF4-FFF2-40B4-BE49-F238E27FC236}">
                <a16:creationId xmlns="" xmlns:a16="http://schemas.microsoft.com/office/drawing/2014/main" id="{51CEC23A-9814-4DC1-B04D-F2BCFB1E9837}"/>
              </a:ext>
            </a:extLst>
          </p:cNvPr>
          <p:cNvSpPr txBox="1">
            <a:spLocks/>
          </p:cNvSpPr>
          <p:nvPr/>
        </p:nvSpPr>
        <p:spPr>
          <a:xfrm>
            <a:off x="483069" y="260647"/>
            <a:ext cx="10922349" cy="13731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900" dirty="0">
                <a:solidFill>
                  <a:schemeClr val="tx2"/>
                </a:solidFill>
              </a:rPr>
              <a:t>Le CPOM des HABITATS ACAIS</a:t>
            </a:r>
            <a:r>
              <a:rPr lang="fr-FR" sz="3200" dirty="0">
                <a:solidFill>
                  <a:srgbClr val="C00000"/>
                </a:solidFill>
              </a:rPr>
              <a:t/>
            </a:r>
            <a:br>
              <a:rPr lang="fr-FR" sz="3200" dirty="0">
                <a:solidFill>
                  <a:srgbClr val="C00000"/>
                </a:solidFill>
              </a:rPr>
            </a:br>
            <a:endParaRPr lang="fr-FR" sz="3200" dirty="0">
              <a:solidFill>
                <a:srgbClr val="C00000"/>
              </a:solidFill>
            </a:endParaRPr>
          </a:p>
        </p:txBody>
      </p:sp>
      <p:sp>
        <p:nvSpPr>
          <p:cNvPr id="15" name="Espace réservé du contenu 2">
            <a:extLst>
              <a:ext uri="{FF2B5EF4-FFF2-40B4-BE49-F238E27FC236}">
                <a16:creationId xmlns="" xmlns:a16="http://schemas.microsoft.com/office/drawing/2014/main" id="{2290A663-84FF-4C25-A3AE-0C7CAFCF040E}"/>
              </a:ext>
            </a:extLst>
          </p:cNvPr>
          <p:cNvSpPr txBox="1">
            <a:spLocks/>
          </p:cNvSpPr>
          <p:nvPr/>
        </p:nvSpPr>
        <p:spPr>
          <a:xfrm>
            <a:off x="872067" y="1916832"/>
            <a:ext cx="10754922" cy="4209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  <a:p>
            <a:r>
              <a:rPr lang="fr-FR" dirty="0">
                <a:solidFill>
                  <a:schemeClr val="tx2"/>
                </a:solidFill>
              </a:rPr>
              <a:t>Aujourd’hui</a:t>
            </a:r>
          </a:p>
          <a:p>
            <a:endParaRPr lang="fr-FR" dirty="0">
              <a:solidFill>
                <a:schemeClr val="tx2"/>
              </a:solidFill>
            </a:endParaRPr>
          </a:p>
          <a:p>
            <a:r>
              <a:rPr lang="fr-FR" dirty="0">
                <a:solidFill>
                  <a:schemeClr val="tx2"/>
                </a:solidFill>
                <a:sym typeface="Wingdings"/>
              </a:rPr>
              <a:t></a:t>
            </a:r>
            <a:r>
              <a:rPr lang="fr-FR" dirty="0">
                <a:solidFill>
                  <a:schemeClr val="tx2"/>
                </a:solidFill>
              </a:rPr>
              <a:t>Les  jeunes et futurs arrivants souhaitent une vie la plus ordinaire possible.</a:t>
            </a:r>
          </a:p>
          <a:p>
            <a:r>
              <a:rPr lang="fr-FR" dirty="0">
                <a:solidFill>
                  <a:schemeClr val="tx2"/>
                </a:solidFill>
              </a:rPr>
              <a:t>C’est-à-dire avoir leur propre logement et pas en </a:t>
            </a:r>
            <a:r>
              <a:rPr lang="fr-FR" dirty="0" smtClean="0">
                <a:solidFill>
                  <a:schemeClr val="tx2"/>
                </a:solidFill>
              </a:rPr>
              <a:t>collectivité.</a:t>
            </a:r>
            <a:endParaRPr lang="fr-FR" dirty="0">
              <a:solidFill>
                <a:schemeClr val="tx2"/>
              </a:solidFill>
            </a:endParaRPr>
          </a:p>
          <a:p>
            <a:r>
              <a:rPr lang="fr-FR" sz="1800" dirty="0">
                <a:solidFill>
                  <a:schemeClr val="tx2"/>
                </a:solidFill>
              </a:rPr>
              <a:t>Résultats d’une enquête réalisée auprès de plus de 50 personnes accompagnées (IME Hébergement, SAVS…)</a:t>
            </a:r>
          </a:p>
          <a:p>
            <a:endParaRPr lang="fr-FR" dirty="0">
              <a:solidFill>
                <a:schemeClr val="tx2"/>
              </a:solidFill>
            </a:endParaRPr>
          </a:p>
          <a:p>
            <a:r>
              <a:rPr lang="fr-FR" dirty="0">
                <a:solidFill>
                  <a:schemeClr val="tx2"/>
                </a:solidFill>
                <a:sym typeface="Wingdings"/>
              </a:rPr>
              <a:t></a:t>
            </a:r>
            <a:r>
              <a:rPr lang="fr-FR" dirty="0">
                <a:solidFill>
                  <a:schemeClr val="tx2"/>
                </a:solidFill>
              </a:rPr>
              <a:t>L’ACAIS doit démontrer sa capacité d’adaptation à répondre aux besoins du territoire. </a:t>
            </a:r>
          </a:p>
          <a:p>
            <a:pPr algn="just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69178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Sous-titre 13">
            <a:extLst>
              <a:ext uri="{FF2B5EF4-FFF2-40B4-BE49-F238E27FC236}">
                <a16:creationId xmlns="" xmlns:a16="http://schemas.microsoft.com/office/drawing/2014/main" id="{D795BF73-58FD-43F7-8E9B-DCE8204BCB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="" xmlns:a16="http://schemas.microsoft.com/office/drawing/2014/main" id="{7AEB4002-0443-4102-9E0D-5BA559DBE4E3}"/>
              </a:ext>
            </a:extLst>
          </p:cNvPr>
          <p:cNvSpPr txBox="1">
            <a:spLocks/>
          </p:cNvSpPr>
          <p:nvPr/>
        </p:nvSpPr>
        <p:spPr>
          <a:xfrm>
            <a:off x="872067" y="1772816"/>
            <a:ext cx="10641035" cy="43533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  <a:p>
            <a:r>
              <a:rPr lang="fr-FR" dirty="0">
                <a:solidFill>
                  <a:schemeClr val="tx2"/>
                </a:solidFill>
              </a:rPr>
              <a:t>Les Habitats avaient en 2013 le triple défi </a:t>
            </a:r>
          </a:p>
          <a:p>
            <a:endParaRPr lang="fr-FR" dirty="0">
              <a:solidFill>
                <a:schemeClr val="tx2"/>
              </a:solidFill>
            </a:endParaRPr>
          </a:p>
          <a:p>
            <a:r>
              <a:rPr lang="fr-FR" dirty="0">
                <a:solidFill>
                  <a:schemeClr val="tx2"/>
                </a:solidFill>
                <a:sym typeface="Wingdings"/>
              </a:rPr>
              <a:t> </a:t>
            </a:r>
            <a:r>
              <a:rPr lang="fr-FR" dirty="0">
                <a:solidFill>
                  <a:schemeClr val="tx2"/>
                </a:solidFill>
              </a:rPr>
              <a:t>De mettre en place du parcours résidentiel progressif </a:t>
            </a:r>
          </a:p>
          <a:p>
            <a:endParaRPr lang="fr-FR" dirty="0">
              <a:solidFill>
                <a:schemeClr val="tx2"/>
              </a:solidFill>
            </a:endParaRPr>
          </a:p>
          <a:p>
            <a:r>
              <a:rPr lang="fr-FR" dirty="0">
                <a:solidFill>
                  <a:schemeClr val="tx2"/>
                </a:solidFill>
                <a:sym typeface="Wingdings"/>
              </a:rPr>
              <a:t> </a:t>
            </a:r>
            <a:r>
              <a:rPr lang="fr-FR" dirty="0">
                <a:solidFill>
                  <a:schemeClr val="tx2"/>
                </a:solidFill>
              </a:rPr>
              <a:t>De rester efficace pour répondre aux besoins des usagers actuels et futurs </a:t>
            </a:r>
          </a:p>
          <a:p>
            <a:endParaRPr lang="fr-FR" dirty="0">
              <a:solidFill>
                <a:schemeClr val="tx2"/>
              </a:solidFill>
            </a:endParaRPr>
          </a:p>
          <a:p>
            <a:r>
              <a:rPr lang="fr-FR" dirty="0">
                <a:solidFill>
                  <a:schemeClr val="tx2"/>
                </a:solidFill>
                <a:sym typeface="Wingdings"/>
              </a:rPr>
              <a:t> </a:t>
            </a:r>
            <a:r>
              <a:rPr lang="fr-FR" dirty="0">
                <a:solidFill>
                  <a:schemeClr val="tx2"/>
                </a:solidFill>
              </a:rPr>
              <a:t>De devenir efficient pour répondre à la commande publique</a:t>
            </a:r>
          </a:p>
          <a:p>
            <a:pPr algn="just"/>
            <a:endParaRPr lang="fr-FR" dirty="0"/>
          </a:p>
        </p:txBody>
      </p:sp>
      <p:sp>
        <p:nvSpPr>
          <p:cNvPr id="15" name="Titre 1">
            <a:extLst>
              <a:ext uri="{FF2B5EF4-FFF2-40B4-BE49-F238E27FC236}">
                <a16:creationId xmlns="" xmlns:a16="http://schemas.microsoft.com/office/drawing/2014/main" id="{DBA9064D-B5A8-4B4B-A3D7-7242A5A3859F}"/>
              </a:ext>
            </a:extLst>
          </p:cNvPr>
          <p:cNvSpPr txBox="1">
            <a:spLocks/>
          </p:cNvSpPr>
          <p:nvPr/>
        </p:nvSpPr>
        <p:spPr>
          <a:xfrm>
            <a:off x="483069" y="260648"/>
            <a:ext cx="11261139" cy="15121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tx2"/>
                </a:solidFill>
              </a:rPr>
              <a:t>Les enjeux du CPOM pour les HABITATS</a:t>
            </a:r>
          </a:p>
        </p:txBody>
      </p:sp>
    </p:spTree>
    <p:extLst>
      <p:ext uri="{BB962C8B-B14F-4D97-AF65-F5344CB8AC3E}">
        <p14:creationId xmlns:p14="http://schemas.microsoft.com/office/powerpoint/2010/main" val="338193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re 1">
            <a:extLst>
              <a:ext uri="{FF2B5EF4-FFF2-40B4-BE49-F238E27FC236}">
                <a16:creationId xmlns="" xmlns:a16="http://schemas.microsoft.com/office/drawing/2014/main" id="{580765AF-E725-45F1-83C4-B8E2221793F5}"/>
              </a:ext>
            </a:extLst>
          </p:cNvPr>
          <p:cNvSpPr txBox="1">
            <a:spLocks/>
          </p:cNvSpPr>
          <p:nvPr/>
        </p:nvSpPr>
        <p:spPr>
          <a:xfrm>
            <a:off x="894735" y="338328"/>
            <a:ext cx="10971745" cy="125272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74320" indent="-274320">
              <a:spcBef>
                <a:spcPct val="20000"/>
              </a:spcBef>
            </a:pPr>
            <a:r>
              <a:rPr lang="fr-FR" sz="6700" dirty="0">
                <a:solidFill>
                  <a:schemeClr val="tx2"/>
                </a:solidFill>
              </a:rPr>
              <a:t>Mettre en œuvre le parcours résidentiel</a:t>
            </a:r>
            <a:r>
              <a:rPr lang="fr-FR" sz="2400" dirty="0">
                <a:solidFill>
                  <a:srgbClr val="C00000"/>
                </a:solidFill>
              </a:rPr>
              <a:t/>
            </a:r>
            <a:br>
              <a:rPr lang="fr-FR" sz="2400" dirty="0">
                <a:solidFill>
                  <a:srgbClr val="C00000"/>
                </a:solidFill>
              </a:rPr>
            </a:b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15" name="Espace réservé du contenu 2">
            <a:extLst>
              <a:ext uri="{FF2B5EF4-FFF2-40B4-BE49-F238E27FC236}">
                <a16:creationId xmlns="" xmlns:a16="http://schemas.microsoft.com/office/drawing/2014/main" id="{F997C6E5-80BD-4C20-BDC3-118FDE35FBF4}"/>
              </a:ext>
            </a:extLst>
          </p:cNvPr>
          <p:cNvSpPr txBox="1">
            <a:spLocks/>
          </p:cNvSpPr>
          <p:nvPr/>
        </p:nvSpPr>
        <p:spPr>
          <a:xfrm>
            <a:off x="457199" y="1503124"/>
            <a:ext cx="10210795" cy="4623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solidFill>
                <a:srgbClr val="C00000"/>
              </a:solidFill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339966"/>
                </a:solidFill>
              </a:rPr>
              <a:t>Instaurer un flux de résidents</a:t>
            </a:r>
          </a:p>
          <a:p>
            <a:pPr lvl="3" algn="just"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chemeClr val="tx2"/>
                </a:solidFill>
              </a:rPr>
              <a:t>En faisant évoluer la culture des Habitats vers une considération plus grande des capacités des résidents </a:t>
            </a:r>
          </a:p>
          <a:p>
            <a:pPr lvl="3" algn="just"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chemeClr val="tx2"/>
                </a:solidFill>
              </a:rPr>
              <a:t>En retravaillant les grilles d’évaluation pour préparer les PAP</a:t>
            </a:r>
          </a:p>
          <a:p>
            <a:pPr lvl="3" algn="just"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chemeClr val="tx2"/>
                </a:solidFill>
              </a:rPr>
              <a:t>En valorisant les équipes lorsque les objectifs sont atteints</a:t>
            </a:r>
          </a:p>
          <a:p>
            <a:pPr lvl="3" algn="just"/>
            <a:endParaRPr lang="fr-FR" sz="2400" dirty="0"/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339966"/>
                </a:solidFill>
              </a:rPr>
              <a:t>Développer nos partenariats</a:t>
            </a:r>
          </a:p>
          <a:p>
            <a:pPr lvl="3" algn="just"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chemeClr val="tx2"/>
                </a:solidFill>
              </a:rPr>
              <a:t>En informant et en communiquant auprès des structures qui accompagnent en amont et en aval les usagers sur le territoire: IME, SESSAD, services tutélaires….</a:t>
            </a:r>
          </a:p>
          <a:p>
            <a:pPr lvl="3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878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Sous-titre 13">
            <a:extLst>
              <a:ext uri="{FF2B5EF4-FFF2-40B4-BE49-F238E27FC236}">
                <a16:creationId xmlns="" xmlns:a16="http://schemas.microsoft.com/office/drawing/2014/main" id="{D795BF73-58FD-43F7-8E9B-DCE8204BCB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8059" y="364147"/>
            <a:ext cx="9144000" cy="1655762"/>
          </a:xfrm>
        </p:spPr>
        <p:txBody>
          <a:bodyPr>
            <a:noAutofit/>
          </a:bodyPr>
          <a:lstStyle/>
          <a:p>
            <a:r>
              <a:rPr lang="fr-FR" sz="5900" dirty="0">
                <a:solidFill>
                  <a:schemeClr val="tx2"/>
                </a:solidFill>
                <a:latin typeface="+mj-lt"/>
              </a:rPr>
              <a:t>Transformation Service Insertion /SAVS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="" xmlns:a16="http://schemas.microsoft.com/office/drawing/2014/main" id="{68F6938B-B899-46B7-A89C-5CC02ED35F9E}"/>
              </a:ext>
            </a:extLst>
          </p:cNvPr>
          <p:cNvSpPr txBox="1">
            <a:spLocks/>
          </p:cNvSpPr>
          <p:nvPr/>
        </p:nvSpPr>
        <p:spPr>
          <a:xfrm>
            <a:off x="985958" y="2120348"/>
            <a:ext cx="10641035" cy="437350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  <a:p>
            <a:endParaRPr lang="fr-FR" dirty="0">
              <a:solidFill>
                <a:schemeClr val="tx2"/>
              </a:solidFill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fr-FR" sz="3400" dirty="0">
                <a:solidFill>
                  <a:srgbClr val="339966"/>
                </a:solidFill>
              </a:rPr>
              <a:t>En 1986 : Autorisation d’ouverture d’un service d’insertion pour 22 travailleurs de l’ESAT, pouvant vivre à </a:t>
            </a:r>
            <a:r>
              <a:rPr lang="fr-FR" sz="3400" dirty="0" smtClean="0">
                <a:solidFill>
                  <a:srgbClr val="339966"/>
                </a:solidFill>
              </a:rPr>
              <a:t>domicile</a:t>
            </a:r>
            <a:endParaRPr lang="fr-FR" sz="3400" dirty="0">
              <a:solidFill>
                <a:srgbClr val="339966"/>
              </a:solidFill>
            </a:endParaRPr>
          </a:p>
          <a:p>
            <a:pPr marL="1371600" lvl="2" indent="-457200" algn="l"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chemeClr val="tx2"/>
                </a:solidFill>
              </a:rPr>
              <a:t>1 éducateur spécialisé et 1 moniteur éducateur intervenant en </a:t>
            </a:r>
            <a:r>
              <a:rPr lang="fr-FR" sz="2600" dirty="0" smtClean="0">
                <a:solidFill>
                  <a:schemeClr val="tx2"/>
                </a:solidFill>
              </a:rPr>
              <a:t>binôme</a:t>
            </a:r>
            <a:endParaRPr lang="fr-FR" sz="2600" dirty="0">
              <a:solidFill>
                <a:schemeClr val="tx2"/>
              </a:solidFill>
            </a:endParaRPr>
          </a:p>
          <a:p>
            <a:pPr marL="1371600" lvl="2" indent="-457200" algn="l"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chemeClr val="tx2"/>
                </a:solidFill>
              </a:rPr>
              <a:t>Une ouverture du service jusqu’à 22h le soir et astreinte téléphonique les week-ends</a:t>
            </a:r>
          </a:p>
          <a:p>
            <a:pPr marL="1371600" lvl="2" indent="-457200" algn="l"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chemeClr val="tx2"/>
                </a:solidFill>
              </a:rPr>
              <a:t>Un accueil quotidien au service de 16h à </a:t>
            </a:r>
            <a:r>
              <a:rPr lang="fr-FR" sz="2600" dirty="0" smtClean="0">
                <a:solidFill>
                  <a:schemeClr val="tx2"/>
                </a:solidFill>
              </a:rPr>
              <a:t>19h</a:t>
            </a:r>
            <a:endParaRPr lang="fr-FR" sz="2600" dirty="0">
              <a:solidFill>
                <a:schemeClr val="tx2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ð"/>
            </a:pPr>
            <a:endParaRPr lang="fr-FR" sz="2800" dirty="0">
              <a:solidFill>
                <a:schemeClr val="tx2"/>
              </a:solidFill>
            </a:endParaRP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fr-FR" sz="3400" dirty="0">
                <a:solidFill>
                  <a:srgbClr val="339966"/>
                </a:solidFill>
              </a:rPr>
              <a:t>En 2014 : Ouverture du SAVS pour 37 places et 111 </a:t>
            </a:r>
            <a:r>
              <a:rPr lang="fr-FR" sz="3400" dirty="0" smtClean="0">
                <a:solidFill>
                  <a:srgbClr val="339966"/>
                </a:solidFill>
              </a:rPr>
              <a:t>accompagnements</a:t>
            </a:r>
            <a:endParaRPr lang="fr-FR" sz="3400" dirty="0">
              <a:solidFill>
                <a:srgbClr val="339966"/>
              </a:solidFill>
            </a:endParaRPr>
          </a:p>
          <a:p>
            <a:pPr marL="1371600" lvl="2" indent="-457200" algn="l"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chemeClr val="tx2"/>
                </a:solidFill>
              </a:rPr>
              <a:t>Public plus </a:t>
            </a:r>
            <a:r>
              <a:rPr lang="fr-FR" sz="2600" dirty="0" smtClean="0">
                <a:solidFill>
                  <a:schemeClr val="tx2"/>
                </a:solidFill>
              </a:rPr>
              <a:t>large</a:t>
            </a:r>
            <a:endParaRPr lang="fr-FR" sz="2600" dirty="0">
              <a:solidFill>
                <a:schemeClr val="tx2"/>
              </a:solidFill>
            </a:endParaRPr>
          </a:p>
          <a:p>
            <a:pPr marL="1371600" lvl="2" indent="-457200" algn="l"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chemeClr val="tx2"/>
                </a:solidFill>
              </a:rPr>
              <a:t>5 éducateurs spécialisés : 22 </a:t>
            </a:r>
            <a:r>
              <a:rPr lang="fr-FR" sz="2600" dirty="0" smtClean="0">
                <a:solidFill>
                  <a:schemeClr val="tx2"/>
                </a:solidFill>
              </a:rPr>
              <a:t>accompagnements/professionnel</a:t>
            </a:r>
            <a:endParaRPr lang="fr-FR" sz="2600" dirty="0">
              <a:solidFill>
                <a:schemeClr val="tx2"/>
              </a:solidFill>
            </a:endParaRPr>
          </a:p>
          <a:p>
            <a:pPr marL="1371600" lvl="2" indent="-457200" algn="l"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chemeClr val="tx2"/>
                </a:solidFill>
              </a:rPr>
              <a:t>Une ouverture du lundi au vendredi de 9h à 18h30. Pas </a:t>
            </a:r>
            <a:r>
              <a:rPr lang="fr-FR" sz="2600" dirty="0" smtClean="0">
                <a:solidFill>
                  <a:schemeClr val="tx2"/>
                </a:solidFill>
              </a:rPr>
              <a:t>d’astreinte</a:t>
            </a:r>
            <a:endParaRPr lang="fr-FR" sz="2600" dirty="0">
              <a:solidFill>
                <a:schemeClr val="tx2"/>
              </a:solidFill>
            </a:endParaRPr>
          </a:p>
          <a:p>
            <a:pPr marL="1371600" lvl="2" indent="-457200" algn="l"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chemeClr val="tx2"/>
                </a:solidFill>
              </a:rPr>
              <a:t>Visites à domicile et accompagnement sur l’extérieur. Entretiens individuels ponctuels au </a:t>
            </a:r>
            <a:r>
              <a:rPr lang="fr-FR" sz="2600" dirty="0" smtClean="0">
                <a:solidFill>
                  <a:schemeClr val="tx2"/>
                </a:solidFill>
              </a:rPr>
              <a:t>service</a:t>
            </a:r>
            <a:endParaRPr lang="fr-FR" sz="260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r-FR" dirty="0">
              <a:solidFill>
                <a:schemeClr val="tx2"/>
              </a:solidFill>
            </a:endParaRPr>
          </a:p>
          <a:p>
            <a:endParaRPr lang="fr-FR" dirty="0">
              <a:solidFill>
                <a:schemeClr val="tx2"/>
              </a:solidFill>
            </a:endParaRPr>
          </a:p>
          <a:p>
            <a:endParaRPr lang="fr-FR" dirty="0">
              <a:solidFill>
                <a:schemeClr val="tx2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1249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9E2D542-8682-48D8-8437-24EFB3DAE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sz="5900" dirty="0">
                <a:solidFill>
                  <a:schemeClr val="tx2"/>
                </a:solidFill>
                <a:ea typeface="+mn-ea"/>
                <a:cs typeface="+mn-cs"/>
              </a:rPr>
              <a:t>Création du Service d’Alternative au Domicile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BD24E651-EEBE-409D-A138-94FB492FC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67766"/>
            <a:ext cx="10515600" cy="4325109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rgbClr val="339966"/>
                </a:solidFill>
              </a:rPr>
              <a:t>L’alternative au domicile est un dispositif expérimental</a:t>
            </a:r>
          </a:p>
          <a:p>
            <a:pPr lvl="1">
              <a:lnSpc>
                <a:spcPct val="70000"/>
              </a:lnSpc>
              <a:buFont typeface="Wingdings" panose="05000000000000000000" pitchFamily="2" charset="2"/>
              <a:buChar char="§"/>
            </a:pPr>
            <a:r>
              <a:rPr lang="fr-FR" sz="2000" dirty="0">
                <a:solidFill>
                  <a:schemeClr val="tx2"/>
                </a:solidFill>
              </a:rPr>
              <a:t>Public travailleur ESAT, orientation ESAT ou FOA</a:t>
            </a:r>
          </a:p>
          <a:p>
            <a:pPr lvl="1">
              <a:lnSpc>
                <a:spcPct val="70000"/>
              </a:lnSpc>
              <a:buFont typeface="Wingdings" panose="05000000000000000000" pitchFamily="2" charset="2"/>
              <a:buChar char="§"/>
            </a:pPr>
            <a:r>
              <a:rPr lang="fr-FR" sz="2000" dirty="0">
                <a:solidFill>
                  <a:schemeClr val="tx2"/>
                </a:solidFill>
              </a:rPr>
              <a:t>Agés de 20 à 62 ans</a:t>
            </a:r>
          </a:p>
          <a:p>
            <a:pPr marL="457200" lvl="1" indent="0">
              <a:lnSpc>
                <a:spcPct val="70000"/>
              </a:lnSpc>
              <a:buNone/>
            </a:pPr>
            <a:r>
              <a:rPr lang="fr-FR" sz="2000" dirty="0">
                <a:solidFill>
                  <a:schemeClr val="tx2"/>
                </a:solidFill>
              </a:rPr>
              <a:t> </a:t>
            </a:r>
          </a:p>
          <a:p>
            <a:pPr>
              <a:lnSpc>
                <a:spcPct val="70000"/>
              </a:lnSpc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rgbClr val="339966"/>
                </a:solidFill>
              </a:rPr>
              <a:t>objectif : </a:t>
            </a:r>
          </a:p>
          <a:p>
            <a:pPr lvl="1">
              <a:lnSpc>
                <a:spcPct val="70000"/>
              </a:lnSpc>
              <a:buFont typeface="Wingdings" panose="05000000000000000000" pitchFamily="2" charset="2"/>
              <a:buChar char="§"/>
            </a:pPr>
            <a:r>
              <a:rPr lang="fr-FR" sz="2000" dirty="0">
                <a:solidFill>
                  <a:schemeClr val="tx2"/>
                </a:solidFill>
              </a:rPr>
              <a:t>Apprendre aux bénéficiaires à gérer les tâches de tous les jours (faire les courses, préparer un repas, faire le ménage, savoir gérer son temps libre</a:t>
            </a:r>
            <a:r>
              <a:rPr lang="fr-FR" sz="2000" dirty="0" smtClean="0">
                <a:solidFill>
                  <a:schemeClr val="tx2"/>
                </a:solidFill>
              </a:rPr>
              <a:t>…)</a:t>
            </a:r>
            <a:endParaRPr lang="fr-FR" sz="2000" dirty="0">
              <a:solidFill>
                <a:schemeClr val="tx2"/>
              </a:solidFill>
            </a:endParaRPr>
          </a:p>
          <a:p>
            <a:pPr lvl="1">
              <a:lnSpc>
                <a:spcPct val="70000"/>
              </a:lnSpc>
              <a:buFont typeface="Wingdings" panose="05000000000000000000" pitchFamily="2" charset="2"/>
              <a:buChar char="§"/>
            </a:pPr>
            <a:r>
              <a:rPr lang="fr-FR" sz="2000" dirty="0">
                <a:solidFill>
                  <a:schemeClr val="tx2"/>
                </a:solidFill>
              </a:rPr>
              <a:t>Assurer un accompagnement social en milieu ouvert en mobilisant les services sur le territoire et un apprentissage à </a:t>
            </a:r>
            <a:r>
              <a:rPr lang="fr-FR" sz="2000" dirty="0" smtClean="0">
                <a:solidFill>
                  <a:schemeClr val="tx2"/>
                </a:solidFill>
              </a:rPr>
              <a:t>l’autonomie</a:t>
            </a:r>
            <a:endParaRPr lang="fr-FR" sz="2000" dirty="0">
              <a:solidFill>
                <a:schemeClr val="tx2"/>
              </a:solidFill>
            </a:endParaRPr>
          </a:p>
          <a:p>
            <a:pPr marL="228600" lvl="1">
              <a:lnSpc>
                <a:spcPct val="8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rgbClr val="339966"/>
                </a:solidFill>
              </a:rPr>
              <a:t>Fonctionnement :</a:t>
            </a:r>
          </a:p>
          <a:p>
            <a:pPr lvl="2">
              <a:lnSpc>
                <a:spcPct val="70000"/>
              </a:lnSpc>
              <a:buFont typeface="Wingdings" panose="05000000000000000000" pitchFamily="2" charset="2"/>
              <a:buChar char="§"/>
            </a:pPr>
            <a:r>
              <a:rPr lang="fr-FR" dirty="0">
                <a:solidFill>
                  <a:schemeClr val="tx2"/>
                </a:solidFill>
              </a:rPr>
              <a:t>2 moniteurs </a:t>
            </a:r>
            <a:r>
              <a:rPr lang="fr-FR" dirty="0" smtClean="0">
                <a:solidFill>
                  <a:schemeClr val="tx2"/>
                </a:solidFill>
              </a:rPr>
              <a:t>éducateurs</a:t>
            </a:r>
            <a:endParaRPr lang="fr-FR" dirty="0">
              <a:solidFill>
                <a:schemeClr val="tx2"/>
              </a:solidFill>
            </a:endParaRPr>
          </a:p>
          <a:p>
            <a:pPr lvl="2">
              <a:lnSpc>
                <a:spcPct val="70000"/>
              </a:lnSpc>
              <a:buFont typeface="Wingdings" panose="05000000000000000000" pitchFamily="2" charset="2"/>
              <a:buChar char="§"/>
            </a:pPr>
            <a:r>
              <a:rPr lang="fr-FR" dirty="0">
                <a:solidFill>
                  <a:schemeClr val="tx2"/>
                </a:solidFill>
              </a:rPr>
              <a:t>Une ouverture du lundi au vendredi de 9h à 18h30. Pas </a:t>
            </a:r>
            <a:r>
              <a:rPr lang="fr-FR" dirty="0" smtClean="0">
                <a:solidFill>
                  <a:schemeClr val="tx2"/>
                </a:solidFill>
              </a:rPr>
              <a:t>d’astreinte</a:t>
            </a:r>
            <a:endParaRPr lang="fr-FR" dirty="0">
              <a:solidFill>
                <a:schemeClr val="tx2"/>
              </a:solidFill>
            </a:endParaRPr>
          </a:p>
          <a:p>
            <a:pPr lvl="2">
              <a:lnSpc>
                <a:spcPct val="70000"/>
              </a:lnSpc>
              <a:buFont typeface="Wingdings" panose="05000000000000000000" pitchFamily="2" charset="2"/>
              <a:buChar char="§"/>
            </a:pPr>
            <a:r>
              <a:rPr lang="fr-FR" dirty="0">
                <a:solidFill>
                  <a:schemeClr val="tx2"/>
                </a:solidFill>
              </a:rPr>
              <a:t>Visites à domicile et accompagnement sur l’extérieur. Entretiens individuels ponctuels au </a:t>
            </a:r>
            <a:r>
              <a:rPr lang="fr-FR" dirty="0" smtClean="0">
                <a:solidFill>
                  <a:schemeClr val="tx2"/>
                </a:solidFill>
              </a:rPr>
              <a:t>service</a:t>
            </a:r>
            <a:endParaRPr lang="fr-FR" dirty="0">
              <a:solidFill>
                <a:schemeClr val="tx2"/>
              </a:solidFill>
            </a:endParaRPr>
          </a:p>
          <a:p>
            <a:pPr lvl="1">
              <a:lnSpc>
                <a:spcPct val="70000"/>
              </a:lnSpc>
              <a:buFont typeface="Wingdings" panose="05000000000000000000" pitchFamily="2" charset="2"/>
              <a:buChar char="§"/>
            </a:pPr>
            <a:endParaRPr lang="fr-FR" sz="2000" dirty="0">
              <a:solidFill>
                <a:schemeClr val="tx2"/>
              </a:solidFill>
            </a:endParaRPr>
          </a:p>
          <a:p>
            <a:pPr marL="342900" indent="-342900">
              <a:lnSpc>
                <a:spcPct val="70000"/>
              </a:lnSpc>
              <a:buFont typeface="Wingdings" panose="05000000000000000000" pitchFamily="2" charset="2"/>
              <a:buChar char="ð"/>
            </a:pPr>
            <a:endParaRPr lang="fr-FR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6991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re 1">
            <a:extLst>
              <a:ext uri="{FF2B5EF4-FFF2-40B4-BE49-F238E27FC236}">
                <a16:creationId xmlns="" xmlns:a16="http://schemas.microsoft.com/office/drawing/2014/main" id="{C087AD4D-2767-4B61-BE9E-C3D4E17E3909}"/>
              </a:ext>
            </a:extLst>
          </p:cNvPr>
          <p:cNvSpPr txBox="1">
            <a:spLocks/>
          </p:cNvSpPr>
          <p:nvPr/>
        </p:nvSpPr>
        <p:spPr>
          <a:xfrm>
            <a:off x="824403" y="338328"/>
            <a:ext cx="10834201" cy="125272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tx2"/>
                </a:solidFill>
              </a:rPr>
              <a:t>Rester efficace en apportant des réponses adaptées</a:t>
            </a:r>
          </a:p>
        </p:txBody>
      </p:sp>
      <p:sp>
        <p:nvSpPr>
          <p:cNvPr id="15" name="Espace réservé du contenu 2">
            <a:extLst>
              <a:ext uri="{FF2B5EF4-FFF2-40B4-BE49-F238E27FC236}">
                <a16:creationId xmlns="" xmlns:a16="http://schemas.microsoft.com/office/drawing/2014/main" id="{7108186F-5A7D-4336-8533-46144B11413D}"/>
              </a:ext>
            </a:extLst>
          </p:cNvPr>
          <p:cNvSpPr txBox="1">
            <a:spLocks/>
          </p:cNvSpPr>
          <p:nvPr/>
        </p:nvSpPr>
        <p:spPr>
          <a:xfrm>
            <a:off x="1816565" y="1911160"/>
            <a:ext cx="9810425" cy="46085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fr-FR" dirty="0">
              <a:solidFill>
                <a:srgbClr val="C00000"/>
              </a:solidFill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339966"/>
                </a:solidFill>
              </a:rPr>
              <a:t>Profiter des restructurations architecturales pour redistribuer des compétences sur chaque site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chemeClr val="tx2"/>
                </a:solidFill>
              </a:rPr>
              <a:t>Un foyer de vie pour les personnes de plus de 45 ans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chemeClr val="tx2"/>
                </a:solidFill>
              </a:rPr>
              <a:t>Un foyer de vie pour les plus jeunes 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chemeClr val="tx2"/>
                </a:solidFill>
              </a:rPr>
              <a:t>Un foyer hébergement pour les travailleurs ESAT les moins autonomes</a:t>
            </a:r>
          </a:p>
          <a:p>
            <a:pPr lvl="2" algn="just"/>
            <a:endParaRPr lang="fr-FR" sz="2400" dirty="0">
              <a:solidFill>
                <a:srgbClr val="339966"/>
              </a:solidFill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rgbClr val="339966"/>
                </a:solidFill>
              </a:rPr>
              <a:t>Etendre la gamme de réponses des Habitats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chemeClr val="tx2"/>
                </a:solidFill>
              </a:rPr>
              <a:t>Alternative à domicile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chemeClr val="tx2"/>
                </a:solidFill>
              </a:rPr>
              <a:t>Alternative à l’hébergement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chemeClr val="tx2"/>
                </a:solidFill>
              </a:rPr>
              <a:t>SAVS </a:t>
            </a:r>
          </a:p>
          <a:p>
            <a:pPr lvl="2" algn="just">
              <a:buFont typeface="Wingdings" panose="05000000000000000000" pitchFamily="2" charset="2"/>
              <a:buChar char="§"/>
            </a:pPr>
            <a:endParaRPr lang="fr-FR" dirty="0">
              <a:solidFill>
                <a:srgbClr val="339966"/>
              </a:solidFill>
            </a:endParaRPr>
          </a:p>
          <a:p>
            <a:pPr marL="301943" lvl="1" algn="just"/>
            <a:endParaRPr lang="fr-FR" dirty="0">
              <a:solidFill>
                <a:srgbClr val="339966"/>
              </a:solidFill>
            </a:endParaRPr>
          </a:p>
          <a:p>
            <a:pPr lvl="2" algn="just"/>
            <a:endParaRPr lang="fr-FR" dirty="0"/>
          </a:p>
          <a:p>
            <a:pPr lvl="2"/>
            <a:endParaRPr lang="fr-FR" dirty="0">
              <a:solidFill>
                <a:srgbClr val="339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871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re 1">
            <a:extLst>
              <a:ext uri="{FF2B5EF4-FFF2-40B4-BE49-F238E27FC236}">
                <a16:creationId xmlns="" xmlns:a16="http://schemas.microsoft.com/office/drawing/2014/main" id="{25BE848C-0914-4CDB-AB8D-DF9A1F5919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799" y="2060847"/>
            <a:ext cx="11058415" cy="3002765"/>
          </a:xfrm>
        </p:spPr>
        <p:txBody>
          <a:bodyPr>
            <a:normAutofit fontScale="90000"/>
          </a:bodyPr>
          <a:lstStyle/>
          <a:p>
            <a:pPr lvl="0"/>
            <a:r>
              <a:rPr lang="fr-FR" sz="5100" dirty="0">
                <a:solidFill>
                  <a:schemeClr val="tx2"/>
                </a:solidFill>
              </a:rPr>
              <a:t/>
            </a:r>
            <a:br>
              <a:rPr lang="fr-FR" sz="5100" dirty="0">
                <a:solidFill>
                  <a:schemeClr val="tx2"/>
                </a:solidFill>
              </a:rPr>
            </a:br>
            <a:r>
              <a:rPr lang="fr-FR" sz="5100" dirty="0">
                <a:solidFill>
                  <a:schemeClr val="tx2"/>
                </a:solidFill>
              </a:rPr>
              <a:t/>
            </a:r>
            <a:br>
              <a:rPr lang="fr-FR" sz="5100" dirty="0">
                <a:solidFill>
                  <a:schemeClr val="tx2"/>
                </a:solidFill>
              </a:rPr>
            </a:br>
            <a:r>
              <a:rPr lang="fr-FR" sz="5100" dirty="0">
                <a:solidFill>
                  <a:schemeClr val="tx2"/>
                </a:solidFill>
              </a:rPr>
              <a:t>BILAN ET PERSPECTIVES </a:t>
            </a:r>
            <a:br>
              <a:rPr lang="fr-FR" sz="5100" dirty="0">
                <a:solidFill>
                  <a:schemeClr val="tx2"/>
                </a:solidFill>
              </a:rPr>
            </a:br>
            <a:r>
              <a:rPr lang="fr-FR" sz="5100" dirty="0">
                <a:solidFill>
                  <a:schemeClr val="tx2"/>
                </a:solidFill>
              </a:rPr>
              <a:t>du SAVS du SAD</a:t>
            </a:r>
            <a:br>
              <a:rPr lang="fr-FR" sz="5100" dirty="0">
                <a:solidFill>
                  <a:schemeClr val="tx2"/>
                </a:solidFill>
              </a:rPr>
            </a:br>
            <a:r>
              <a:rPr lang="fr-FR" sz="5100" dirty="0">
                <a:solidFill>
                  <a:schemeClr val="tx2"/>
                </a:solidFill>
              </a:rPr>
              <a:t>et du Pôle Habitats et Accueil de Jour</a:t>
            </a:r>
            <a:r>
              <a:rPr lang="fr-FR" sz="3200" dirty="0">
                <a:solidFill>
                  <a:srgbClr val="C00000"/>
                </a:solidFill>
                <a:ea typeface="+mn-ea"/>
                <a:cs typeface="+mn-cs"/>
              </a:rPr>
              <a:t/>
            </a:r>
            <a:br>
              <a:rPr lang="fr-FR" sz="3200" dirty="0">
                <a:solidFill>
                  <a:srgbClr val="C00000"/>
                </a:solidFill>
                <a:ea typeface="+mn-ea"/>
                <a:cs typeface="+mn-cs"/>
              </a:rPr>
            </a:br>
            <a:endParaRPr lang="fr-FR" dirty="0"/>
          </a:p>
        </p:txBody>
      </p:sp>
      <p:sp>
        <p:nvSpPr>
          <p:cNvPr id="15" name="Flèche : pentagone 14">
            <a:extLst>
              <a:ext uri="{FF2B5EF4-FFF2-40B4-BE49-F238E27FC236}">
                <a16:creationId xmlns="" xmlns:a16="http://schemas.microsoft.com/office/drawing/2014/main" id="{674BAE9B-4BA9-4A67-80F3-1CF41292EB08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81514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="" xmlns:a16="http://schemas.microsoft.com/office/drawing/2014/main" id="{78C6573F-9D10-4B85-A716-39F881DD313A}"/>
              </a:ext>
            </a:extLst>
          </p:cNvPr>
          <p:cNvSpPr txBox="1"/>
          <p:nvPr/>
        </p:nvSpPr>
        <p:spPr>
          <a:xfrm>
            <a:off x="1579678" y="1988840"/>
            <a:ext cx="10286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chemeClr val="tx2"/>
                </a:solidFill>
              </a:rPr>
              <a:t>Pour l’ACAIS ces objectifs sont atteints et dépassés: </a:t>
            </a:r>
          </a:p>
          <a:p>
            <a:pPr algn="ctr"/>
            <a:endParaRPr lang="fr-FR" sz="2800" dirty="0">
              <a:solidFill>
                <a:schemeClr val="tx2"/>
              </a:solidFill>
            </a:endParaRP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fr-FR" sz="2800" dirty="0">
                <a:solidFill>
                  <a:schemeClr val="tx2"/>
                </a:solidFill>
              </a:rPr>
              <a:t>13,5% des travailleurs ESAT de l’ACAIS sont hébergés à la </a:t>
            </a:r>
            <a:r>
              <a:rPr lang="fr-FR" sz="2800" dirty="0" err="1">
                <a:solidFill>
                  <a:schemeClr val="tx2"/>
                </a:solidFill>
              </a:rPr>
              <a:t>Renauderie</a:t>
            </a:r>
            <a:endParaRPr lang="fr-FR" sz="2800" dirty="0">
              <a:solidFill>
                <a:schemeClr val="tx2"/>
              </a:solidFill>
            </a:endParaRP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fr-FR" sz="2800" dirty="0">
                <a:solidFill>
                  <a:schemeClr val="tx2"/>
                </a:solidFill>
              </a:rPr>
              <a:t> 9 % à La Noé (AH)</a:t>
            </a: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fr-FR" sz="2800" dirty="0">
                <a:solidFill>
                  <a:schemeClr val="tx2"/>
                </a:solidFill>
              </a:rPr>
              <a:t> 13 personnes accompagnées sur l’AD</a:t>
            </a:r>
          </a:p>
          <a:p>
            <a:pPr marL="457200" indent="-457200" algn="ctr">
              <a:buFont typeface="Wingdings" panose="05000000000000000000" pitchFamily="2" charset="2"/>
              <a:buChar char="ü"/>
            </a:pPr>
            <a:endParaRPr lang="fr-FR" sz="2800" dirty="0">
              <a:solidFill>
                <a:schemeClr val="tx2"/>
              </a:solidFill>
            </a:endParaRP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fr-FR" sz="2800" smtClean="0">
                <a:solidFill>
                  <a:schemeClr val="tx2"/>
                </a:solidFill>
              </a:rPr>
              <a:t> 46% personnes </a:t>
            </a:r>
            <a:r>
              <a:rPr lang="fr-FR" sz="2800" dirty="0">
                <a:solidFill>
                  <a:schemeClr val="tx2"/>
                </a:solidFill>
              </a:rPr>
              <a:t>accompagnées par le SAVS sont orientées en ESAT</a:t>
            </a:r>
          </a:p>
        </p:txBody>
      </p:sp>
      <p:sp>
        <p:nvSpPr>
          <p:cNvPr id="15" name="Flèche : pentagone 14">
            <a:extLst>
              <a:ext uri="{FF2B5EF4-FFF2-40B4-BE49-F238E27FC236}">
                <a16:creationId xmlns="" xmlns:a16="http://schemas.microsoft.com/office/drawing/2014/main" id="{2E9A2417-3765-481C-91C8-F51F2790F559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3343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Connecteur droit 25">
            <a:extLst>
              <a:ext uri="{FF2B5EF4-FFF2-40B4-BE49-F238E27FC236}">
                <a16:creationId xmlns="" xmlns:a16="http://schemas.microsoft.com/office/drawing/2014/main" id="{6F15B322-836A-4DEA-875B-AF771FE474FF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="" xmlns:a16="http://schemas.microsoft.com/office/drawing/2014/main" id="{6E8D6B0F-95A6-4EE0-B0D8-66F287216A16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="" xmlns:a16="http://schemas.microsoft.com/office/drawing/2014/main" id="{A90ECAE2-F9FD-40C8-AAF0-026471103D72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="" xmlns:a16="http://schemas.microsoft.com/office/drawing/2014/main" id="{CAD4CFE7-3457-4307-B7FA-2BE5A5E2815B}"/>
              </a:ext>
            </a:extLst>
          </p:cNvPr>
          <p:cNvCxnSpPr>
            <a:cxnSpLocks/>
          </p:cNvCxnSpPr>
          <p:nvPr/>
        </p:nvCxnSpPr>
        <p:spPr>
          <a:xfrm>
            <a:off x="565006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="" xmlns:a16="http://schemas.microsoft.com/office/drawing/2014/main" id="{CFC74180-CFDD-4706-BAD3-277E58CEFB2C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="" xmlns:a16="http://schemas.microsoft.com/office/drawing/2014/main" id="{B3ABE3E3-399D-4CCC-AA0B-F8E6D396C875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Espace réservé du contenu 3">
            <a:extLst>
              <a:ext uri="{FF2B5EF4-FFF2-40B4-BE49-F238E27FC236}">
                <a16:creationId xmlns="" xmlns:a16="http://schemas.microsoft.com/office/drawing/2014/main" id="{2F80696A-E973-449F-B47A-648E5BFC6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0589" y="1099679"/>
            <a:ext cx="7371411" cy="575832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0" name="ZoneTexte 19">
            <a:extLst>
              <a:ext uri="{FF2B5EF4-FFF2-40B4-BE49-F238E27FC236}">
                <a16:creationId xmlns="" xmlns:a16="http://schemas.microsoft.com/office/drawing/2014/main" id="{F18DDAAE-2FA3-432C-8B7B-CBCF743A7719}"/>
              </a:ext>
            </a:extLst>
          </p:cNvPr>
          <p:cNvSpPr txBox="1"/>
          <p:nvPr/>
        </p:nvSpPr>
        <p:spPr>
          <a:xfrm>
            <a:off x="1168087" y="1311219"/>
            <a:ext cx="353861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tx2"/>
                </a:solidFill>
                <a:latin typeface="+mj-lt"/>
              </a:rPr>
              <a:t>DES SERVICES CENTRALISES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2"/>
                </a:solidFill>
                <a:latin typeface="+mj-lt"/>
              </a:rPr>
              <a:t>Le Siège Social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2"/>
                </a:solidFill>
                <a:latin typeface="+mj-lt"/>
              </a:rPr>
              <a:t>Les Services Techniques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2"/>
                </a:solidFill>
                <a:latin typeface="+mj-lt"/>
              </a:rPr>
              <a:t>Les services support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2"/>
                </a:solidFill>
                <a:latin typeface="+mj-lt"/>
              </a:rPr>
              <a:t>Restauration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2"/>
                </a:solidFill>
                <a:latin typeface="+mj-lt"/>
              </a:rPr>
              <a:t>Blanchisserie</a:t>
            </a:r>
          </a:p>
          <a:p>
            <a:endParaRPr lang="fr-FR" dirty="0">
              <a:solidFill>
                <a:schemeClr val="tx2"/>
              </a:solidFill>
              <a:latin typeface="+mj-lt"/>
            </a:endParaRPr>
          </a:p>
          <a:p>
            <a:r>
              <a:rPr lang="fr-FR" b="1" dirty="0">
                <a:solidFill>
                  <a:schemeClr val="tx2"/>
                </a:solidFill>
                <a:latin typeface="+mj-lt"/>
              </a:rPr>
              <a:t>DES ETABLISSEMENTS D’ACCUEIL</a:t>
            </a:r>
          </a:p>
          <a:p>
            <a:endParaRPr lang="fr-FR" dirty="0">
              <a:solidFill>
                <a:schemeClr val="tx2"/>
              </a:solidFill>
              <a:latin typeface="+mj-lt"/>
            </a:endParaRPr>
          </a:p>
          <a:p>
            <a:r>
              <a:rPr lang="fr-FR" b="1" dirty="0">
                <a:solidFill>
                  <a:schemeClr val="tx2"/>
                </a:solidFill>
                <a:latin typeface="+mj-lt"/>
              </a:rPr>
              <a:t>DES SERVICES D’ACCOMPAGNEMENT EN MILIEU ORDINAIRE</a:t>
            </a:r>
          </a:p>
          <a:p>
            <a:endParaRPr lang="fr-FR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23" name="Titre 1">
            <a:extLst>
              <a:ext uri="{FF2B5EF4-FFF2-40B4-BE49-F238E27FC236}">
                <a16:creationId xmlns="" xmlns:a16="http://schemas.microsoft.com/office/drawing/2014/main" id="{C65CF727-FD23-4F2F-8045-F6126ED2E634}"/>
              </a:ext>
            </a:extLst>
          </p:cNvPr>
          <p:cNvSpPr txBox="1">
            <a:spLocks/>
          </p:cNvSpPr>
          <p:nvPr/>
        </p:nvSpPr>
        <p:spPr>
          <a:xfrm>
            <a:off x="954860" y="147668"/>
            <a:ext cx="11020477" cy="873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tx2"/>
                </a:solidFill>
              </a:rPr>
              <a:t>12 établissements et services dans le Cotentin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="" xmlns:a16="http://schemas.microsoft.com/office/drawing/2014/main" id="{764B60C9-A266-40F0-952A-7F040C9D56CF}"/>
              </a:ext>
            </a:extLst>
          </p:cNvPr>
          <p:cNvSpPr/>
          <p:nvPr/>
        </p:nvSpPr>
        <p:spPr>
          <a:xfrm>
            <a:off x="10120682" y="3789722"/>
            <a:ext cx="393034" cy="37823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8" name="Ellipse 37">
            <a:extLst>
              <a:ext uri="{FF2B5EF4-FFF2-40B4-BE49-F238E27FC236}">
                <a16:creationId xmlns="" xmlns:a16="http://schemas.microsoft.com/office/drawing/2014/main" id="{FE6245C3-4ECC-4DE9-BD00-19242F588473}"/>
              </a:ext>
            </a:extLst>
          </p:cNvPr>
          <p:cNvSpPr/>
          <p:nvPr/>
        </p:nvSpPr>
        <p:spPr>
          <a:xfrm>
            <a:off x="8819074" y="2687312"/>
            <a:ext cx="393034" cy="37823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9" name="Ellipse 38">
            <a:extLst>
              <a:ext uri="{FF2B5EF4-FFF2-40B4-BE49-F238E27FC236}">
                <a16:creationId xmlns="" xmlns:a16="http://schemas.microsoft.com/office/drawing/2014/main" id="{98A52416-F778-45DF-8274-92DE4D8DBBA1}"/>
              </a:ext>
            </a:extLst>
          </p:cNvPr>
          <p:cNvSpPr/>
          <p:nvPr/>
        </p:nvSpPr>
        <p:spPr>
          <a:xfrm>
            <a:off x="9486698" y="3050767"/>
            <a:ext cx="393034" cy="37823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0" name="Ellipse 39">
            <a:extLst>
              <a:ext uri="{FF2B5EF4-FFF2-40B4-BE49-F238E27FC236}">
                <a16:creationId xmlns="" xmlns:a16="http://schemas.microsoft.com/office/drawing/2014/main" id="{5BB17EE5-D69D-4A59-9343-64C42D02A14A}"/>
              </a:ext>
            </a:extLst>
          </p:cNvPr>
          <p:cNvSpPr/>
          <p:nvPr/>
        </p:nvSpPr>
        <p:spPr>
          <a:xfrm>
            <a:off x="7018035" y="5935745"/>
            <a:ext cx="393034" cy="37823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" name="Ellipse 40">
            <a:extLst>
              <a:ext uri="{FF2B5EF4-FFF2-40B4-BE49-F238E27FC236}">
                <a16:creationId xmlns="" xmlns:a16="http://schemas.microsoft.com/office/drawing/2014/main" id="{923B5BEA-608E-4BD9-8C79-A6A82867058A}"/>
              </a:ext>
            </a:extLst>
          </p:cNvPr>
          <p:cNvSpPr/>
          <p:nvPr/>
        </p:nvSpPr>
        <p:spPr>
          <a:xfrm>
            <a:off x="9212108" y="3411489"/>
            <a:ext cx="393034" cy="37823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" name="Ellipse 41">
            <a:extLst>
              <a:ext uri="{FF2B5EF4-FFF2-40B4-BE49-F238E27FC236}">
                <a16:creationId xmlns="" xmlns:a16="http://schemas.microsoft.com/office/drawing/2014/main" id="{FA78282A-41D8-48B1-9CEF-0B2EE1BF43AD}"/>
              </a:ext>
            </a:extLst>
          </p:cNvPr>
          <p:cNvSpPr/>
          <p:nvPr/>
        </p:nvSpPr>
        <p:spPr>
          <a:xfrm>
            <a:off x="9993624" y="3029620"/>
            <a:ext cx="393034" cy="37823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3" name="Ellipse 42">
            <a:extLst>
              <a:ext uri="{FF2B5EF4-FFF2-40B4-BE49-F238E27FC236}">
                <a16:creationId xmlns="" xmlns:a16="http://schemas.microsoft.com/office/drawing/2014/main" id="{CB833163-BA35-4478-890C-5ED46D98947E}"/>
              </a:ext>
            </a:extLst>
          </p:cNvPr>
          <p:cNvSpPr/>
          <p:nvPr/>
        </p:nvSpPr>
        <p:spPr>
          <a:xfrm>
            <a:off x="11473448" y="6124861"/>
            <a:ext cx="393034" cy="37823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09735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re 1">
            <a:extLst>
              <a:ext uri="{FF2B5EF4-FFF2-40B4-BE49-F238E27FC236}">
                <a16:creationId xmlns="" xmlns:a16="http://schemas.microsoft.com/office/drawing/2014/main" id="{25BE848C-0914-4CDB-AB8D-DF9A1F5919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799" y="2060847"/>
            <a:ext cx="11058415" cy="2845449"/>
          </a:xfrm>
        </p:spPr>
        <p:txBody>
          <a:bodyPr/>
          <a:lstStyle/>
          <a:p>
            <a:pPr lvl="0"/>
            <a:r>
              <a:rPr lang="fr-FR" sz="5100" dirty="0">
                <a:solidFill>
                  <a:schemeClr val="tx2"/>
                </a:solidFill>
              </a:rPr>
              <a:t>BILAN ET PERSPECTIVES </a:t>
            </a:r>
            <a:br>
              <a:rPr lang="fr-FR" sz="5100" dirty="0">
                <a:solidFill>
                  <a:schemeClr val="tx2"/>
                </a:solidFill>
              </a:rPr>
            </a:br>
            <a:r>
              <a:rPr lang="fr-FR" sz="5100" dirty="0">
                <a:solidFill>
                  <a:schemeClr val="tx2"/>
                </a:solidFill>
              </a:rPr>
              <a:t>du SAVS ET DU SAD</a:t>
            </a:r>
            <a:r>
              <a:rPr lang="fr-FR" sz="3200" dirty="0">
                <a:solidFill>
                  <a:srgbClr val="C00000"/>
                </a:solidFill>
                <a:ea typeface="+mn-ea"/>
                <a:cs typeface="+mn-cs"/>
              </a:rPr>
              <a:t/>
            </a:r>
            <a:br>
              <a:rPr lang="fr-FR" sz="3200" dirty="0">
                <a:solidFill>
                  <a:srgbClr val="C00000"/>
                </a:solidFill>
                <a:ea typeface="+mn-ea"/>
                <a:cs typeface="+mn-cs"/>
              </a:rPr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92345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re 3">
            <a:extLst>
              <a:ext uri="{FF2B5EF4-FFF2-40B4-BE49-F238E27FC236}">
                <a16:creationId xmlns="" xmlns:a16="http://schemas.microsoft.com/office/drawing/2014/main" id="{4D02A161-100D-4EB3-A95F-E2CF9BCF8959}"/>
              </a:ext>
            </a:extLst>
          </p:cNvPr>
          <p:cNvSpPr txBox="1">
            <a:spLocks/>
          </p:cNvSpPr>
          <p:nvPr/>
        </p:nvSpPr>
        <p:spPr>
          <a:xfrm>
            <a:off x="457199" y="338328"/>
            <a:ext cx="11055901" cy="12527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tx2"/>
                </a:solidFill>
              </a:rPr>
              <a:t>BILANS ET PERSPECTIVES</a:t>
            </a:r>
          </a:p>
        </p:txBody>
      </p:sp>
      <p:sp>
        <p:nvSpPr>
          <p:cNvPr id="15" name="Espace réservé du contenu 1">
            <a:extLst>
              <a:ext uri="{FF2B5EF4-FFF2-40B4-BE49-F238E27FC236}">
                <a16:creationId xmlns="" xmlns:a16="http://schemas.microsoft.com/office/drawing/2014/main" id="{B3176BE8-3742-413B-88FC-8585AF6916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917841"/>
            <a:ext cx="9144000" cy="4512456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sz="2800" dirty="0">
                <a:solidFill>
                  <a:schemeClr val="tx2"/>
                </a:solidFill>
                <a:cs typeface="MoolBoran" panose="020B0100010101010101" pitchFamily="34" charset="0"/>
              </a:rPr>
              <a:t>Entre 2015 et 2017 : 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fr-FR" sz="2800" dirty="0" smtClean="0">
                <a:solidFill>
                  <a:schemeClr val="tx2"/>
                </a:solidFill>
                <a:cs typeface="MoolBoran" panose="020B0100010101010101" pitchFamily="34" charset="0"/>
              </a:rPr>
              <a:t> 5 </a:t>
            </a:r>
            <a:r>
              <a:rPr lang="fr-FR" sz="2800" dirty="0">
                <a:solidFill>
                  <a:schemeClr val="tx2"/>
                </a:solidFill>
                <a:cs typeface="MoolBoran" panose="020B0100010101010101" pitchFamily="34" charset="0"/>
              </a:rPr>
              <a:t>personnes sont sorties du foyer La Noé vers le Service d’Alternative au Domicile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fr-FR" sz="2800" dirty="0" smtClean="0">
                <a:solidFill>
                  <a:schemeClr val="tx2"/>
                </a:solidFill>
                <a:cs typeface="MoolBoran" panose="020B0100010101010101" pitchFamily="34" charset="0"/>
              </a:rPr>
              <a:t> 4 </a:t>
            </a:r>
            <a:r>
              <a:rPr lang="fr-FR" sz="2800" dirty="0">
                <a:solidFill>
                  <a:schemeClr val="tx2"/>
                </a:solidFill>
                <a:cs typeface="MoolBoran" panose="020B0100010101010101" pitchFamily="34" charset="0"/>
              </a:rPr>
              <a:t>personnes du SAD sont sorties vers le SAVS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fr-FR" sz="2800" dirty="0">
                <a:solidFill>
                  <a:schemeClr val="tx2"/>
                </a:solidFill>
                <a:cs typeface="MoolBoran" panose="020B0100010101010101" pitchFamily="34" charset="0"/>
              </a:rPr>
              <a:t>- </a:t>
            </a:r>
            <a:r>
              <a:rPr lang="fr-FR" sz="2800" dirty="0" smtClean="0">
                <a:solidFill>
                  <a:schemeClr val="tx2"/>
                </a:solidFill>
                <a:cs typeface="MoolBoran" panose="020B0100010101010101" pitchFamily="34" charset="0"/>
              </a:rPr>
              <a:t>21 </a:t>
            </a:r>
            <a:r>
              <a:rPr lang="fr-FR" sz="2800" dirty="0">
                <a:solidFill>
                  <a:schemeClr val="tx2"/>
                </a:solidFill>
                <a:cs typeface="MoolBoran" panose="020B0100010101010101" pitchFamily="34" charset="0"/>
              </a:rPr>
              <a:t>personnes du SAVS sont sorties vers le Milieu </a:t>
            </a:r>
            <a:r>
              <a:rPr lang="fr-FR" sz="2800" dirty="0" smtClean="0">
                <a:solidFill>
                  <a:schemeClr val="tx2"/>
                </a:solidFill>
                <a:cs typeface="MoolBoran" panose="020B0100010101010101" pitchFamily="34" charset="0"/>
              </a:rPr>
              <a:t>Ordinaire </a:t>
            </a:r>
            <a:r>
              <a:rPr lang="fr-FR" sz="2800" dirty="0">
                <a:solidFill>
                  <a:schemeClr val="tx2"/>
                </a:solidFill>
                <a:cs typeface="MoolBoran" panose="020B0100010101010101" pitchFamily="34" charset="0"/>
              </a:rPr>
              <a:t>avec ou sans </a:t>
            </a:r>
            <a:r>
              <a:rPr lang="fr-FR" sz="2800" dirty="0" smtClean="0">
                <a:solidFill>
                  <a:schemeClr val="tx2"/>
                </a:solidFill>
                <a:cs typeface="MoolBoran" panose="020B0100010101010101" pitchFamily="34" charset="0"/>
              </a:rPr>
              <a:t>appui</a:t>
            </a:r>
            <a:endParaRPr lang="fr-FR" sz="2800" dirty="0">
              <a:solidFill>
                <a:schemeClr val="tx2"/>
              </a:solidFill>
              <a:cs typeface="MoolBoran" panose="020B0100010101010101" pitchFamily="34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fr-FR" sz="2800" dirty="0">
              <a:solidFill>
                <a:schemeClr val="tx2"/>
              </a:solidFill>
              <a:cs typeface="MoolBoran" panose="020B0100010101010101" pitchFamily="34" charset="0"/>
            </a:endParaRPr>
          </a:p>
          <a:p>
            <a:pPr marL="457200" indent="-457200"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sz="2800" dirty="0">
                <a:solidFill>
                  <a:schemeClr val="tx2"/>
                </a:solidFill>
                <a:cs typeface="MoolBoran" panose="020B0100010101010101" pitchFamily="34" charset="0"/>
              </a:rPr>
              <a:t>En 2018 :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fr-FR" sz="2800" dirty="0">
                <a:solidFill>
                  <a:schemeClr val="tx2"/>
                </a:solidFill>
                <a:cs typeface="MoolBoran" panose="020B0100010101010101" pitchFamily="34" charset="0"/>
              </a:rPr>
              <a:t>3 personnes sont sorties du foyer La Noé</a:t>
            </a:r>
          </a:p>
          <a:p>
            <a:pPr marL="0" indent="0">
              <a:lnSpc>
                <a:spcPct val="80000"/>
              </a:lnSpc>
              <a:buNone/>
            </a:pPr>
            <a:endParaRPr lang="fr-FR" sz="2800" dirty="0">
              <a:solidFill>
                <a:schemeClr val="tx1"/>
              </a:solidFill>
              <a:latin typeface="Perpetua" panose="02020502060401020303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fr-FR" sz="2800" dirty="0">
              <a:solidFill>
                <a:schemeClr val="tx1"/>
              </a:solidFill>
              <a:latin typeface="Perpetua" panose="0202050206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9481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re 2">
            <a:extLst>
              <a:ext uri="{FF2B5EF4-FFF2-40B4-BE49-F238E27FC236}">
                <a16:creationId xmlns="" xmlns:a16="http://schemas.microsoft.com/office/drawing/2014/main" id="{C62CC4C5-41C7-4CC3-AB00-73428635DD15}"/>
              </a:ext>
            </a:extLst>
          </p:cNvPr>
          <p:cNvSpPr txBox="1">
            <a:spLocks/>
          </p:cNvSpPr>
          <p:nvPr/>
        </p:nvSpPr>
        <p:spPr>
          <a:xfrm>
            <a:off x="533386" y="338328"/>
            <a:ext cx="11125214" cy="193854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7300" b="1" dirty="0">
                <a:solidFill>
                  <a:schemeClr val="tx2"/>
                </a:solidFill>
              </a:rPr>
              <a:t>SAVS </a:t>
            </a:r>
            <a:r>
              <a:rPr lang="fr-FR" dirty="0">
                <a:solidFill>
                  <a:schemeClr val="tx2"/>
                </a:solidFill>
              </a:rPr>
              <a:t/>
            </a:r>
            <a:br>
              <a:rPr lang="fr-FR" dirty="0">
                <a:solidFill>
                  <a:schemeClr val="tx2"/>
                </a:solidFill>
              </a:rPr>
            </a:br>
            <a:r>
              <a:rPr lang="fr-FR" dirty="0">
                <a:solidFill>
                  <a:schemeClr val="tx2"/>
                </a:solidFill>
              </a:rPr>
              <a:t>Les Effectifs sur l’année 2017 en file active : </a:t>
            </a:r>
            <a:br>
              <a:rPr lang="fr-FR" dirty="0">
                <a:solidFill>
                  <a:schemeClr val="tx2"/>
                </a:solidFill>
              </a:rPr>
            </a:br>
            <a:r>
              <a:rPr lang="fr-FR" sz="3600" dirty="0">
                <a:solidFill>
                  <a:schemeClr val="tx2"/>
                </a:solidFill>
              </a:rPr>
              <a:t>Répartition par tranche d’âge</a:t>
            </a:r>
            <a:endParaRPr lang="fr-FR" dirty="0">
              <a:solidFill>
                <a:schemeClr val="tx2"/>
              </a:solidFill>
            </a:endParaRPr>
          </a:p>
        </p:txBody>
      </p:sp>
      <p:graphicFrame>
        <p:nvGraphicFramePr>
          <p:cNvPr id="15" name="Espace réservé du contenu 6">
            <a:extLst>
              <a:ext uri="{FF2B5EF4-FFF2-40B4-BE49-F238E27FC236}">
                <a16:creationId xmlns="" xmlns:a16="http://schemas.microsoft.com/office/drawing/2014/main" id="{74D6ED29-D77D-4A63-AB22-8D182E5DDA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372276"/>
              </p:ext>
            </p:extLst>
          </p:nvPr>
        </p:nvGraphicFramePr>
        <p:xfrm>
          <a:off x="899591" y="3068960"/>
          <a:ext cx="10309173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577350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="" xmlns:a16="http://schemas.microsoft.com/office/drawing/2014/main" id="{B4499890-2051-4BFC-BE68-05615398F40D}"/>
              </a:ext>
            </a:extLst>
          </p:cNvPr>
          <p:cNvSpPr txBox="1"/>
          <p:nvPr/>
        </p:nvSpPr>
        <p:spPr>
          <a:xfrm>
            <a:off x="2224052" y="589630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fr-FR" sz="6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SAVS</a:t>
            </a:r>
            <a:r>
              <a:rPr lang="fr-FR" sz="6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5" name="Espace réservé du contenu 1">
            <a:extLst>
              <a:ext uri="{FF2B5EF4-FFF2-40B4-BE49-F238E27FC236}">
                <a16:creationId xmlns="" xmlns:a16="http://schemas.microsoft.com/office/drawing/2014/main" id="{E14743B5-DE71-4A2A-9EB1-BA8A830D8EB3}"/>
              </a:ext>
            </a:extLst>
          </p:cNvPr>
          <p:cNvSpPr txBox="1">
            <a:spLocks/>
          </p:cNvSpPr>
          <p:nvPr/>
        </p:nvSpPr>
        <p:spPr>
          <a:xfrm>
            <a:off x="1826110" y="1340768"/>
            <a:ext cx="10365889" cy="28477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/>
              <a:t>			</a:t>
            </a:r>
            <a:endParaRPr lang="fr-FR" sz="2000" dirty="0"/>
          </a:p>
          <a:p>
            <a:pPr algn="just"/>
            <a:r>
              <a:rPr lang="fr-FR" sz="2800" dirty="0">
                <a:latin typeface="Perpetua" panose="02020502060401020303" pitchFamily="18" charset="0"/>
              </a:rPr>
              <a:t> </a:t>
            </a:r>
            <a:r>
              <a:rPr lang="fr-FR" sz="2800" dirty="0">
                <a:solidFill>
                  <a:schemeClr val="tx2"/>
                </a:solidFill>
                <a:latin typeface="+mj-lt"/>
              </a:rPr>
              <a:t>Hétérogénéité du public accompagné : </a:t>
            </a:r>
          </a:p>
          <a:p>
            <a:pPr algn="just"/>
            <a:r>
              <a:rPr lang="fr-FR" sz="2800" dirty="0">
                <a:solidFill>
                  <a:schemeClr val="tx2"/>
                </a:solidFill>
                <a:latin typeface="+mj-lt"/>
              </a:rPr>
              <a:t>accompagnement de personnes présentant tout type de handicap (sauf handicap moteur ou handicap psychique sévère)</a:t>
            </a:r>
            <a:r>
              <a:rPr lang="fr-FR" sz="2800" b="1" dirty="0">
                <a:solidFill>
                  <a:schemeClr val="tx2"/>
                </a:solidFill>
                <a:latin typeface="+mj-lt"/>
              </a:rPr>
              <a:t>	</a:t>
            </a:r>
            <a:endParaRPr lang="fr-FR" sz="2800" dirty="0">
              <a:solidFill>
                <a:schemeClr val="tx2"/>
              </a:solidFill>
              <a:latin typeface="+mj-lt"/>
            </a:endParaRPr>
          </a:p>
          <a:p>
            <a:pPr algn="just"/>
            <a:endParaRPr lang="fr-FR" sz="2000" dirty="0"/>
          </a:p>
        </p:txBody>
      </p:sp>
      <p:graphicFrame>
        <p:nvGraphicFramePr>
          <p:cNvPr id="16" name="Espace réservé du contenu 3">
            <a:extLst>
              <a:ext uri="{FF2B5EF4-FFF2-40B4-BE49-F238E27FC236}">
                <a16:creationId xmlns="" xmlns:a16="http://schemas.microsoft.com/office/drawing/2014/main" id="{21E0712B-709F-4125-8453-FD08EADCCA4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2740233"/>
              </p:ext>
            </p:extLst>
          </p:nvPr>
        </p:nvGraphicFramePr>
        <p:xfrm>
          <a:off x="1363879" y="3654220"/>
          <a:ext cx="10380337" cy="3598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856185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re 1">
            <a:extLst>
              <a:ext uri="{FF2B5EF4-FFF2-40B4-BE49-F238E27FC236}">
                <a16:creationId xmlns="" xmlns:a16="http://schemas.microsoft.com/office/drawing/2014/main" id="{F6876040-7DD1-4B3B-89C2-35FA44C660CA}"/>
              </a:ext>
            </a:extLst>
          </p:cNvPr>
          <p:cNvSpPr txBox="1">
            <a:spLocks/>
          </p:cNvSpPr>
          <p:nvPr/>
        </p:nvSpPr>
        <p:spPr>
          <a:xfrm>
            <a:off x="251519" y="404664"/>
            <a:ext cx="11261569" cy="1424136"/>
          </a:xfrm>
          <a:prstGeom prst="rect">
            <a:avLst/>
          </a:prstGeom>
          <a:noFill/>
        </p:spPr>
        <p:txBody>
          <a:bodyPr vert="horz" lIns="91440" tIns="45720" rIns="91440" bIns="45720" rtlCol="0" anchor="ctr" anchorCtr="0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bg1"/>
                </a:solidFill>
              </a:rPr>
              <a:t/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sz="24000" b="1" dirty="0">
                <a:solidFill>
                  <a:schemeClr val="tx2"/>
                </a:solidFill>
              </a:rPr>
              <a:t>SAVS</a:t>
            </a:r>
            <a:r>
              <a:rPr lang="fr-FR" sz="24000" dirty="0">
                <a:solidFill>
                  <a:schemeClr val="tx2"/>
                </a:solidFill>
              </a:rPr>
              <a:t> </a:t>
            </a:r>
            <a:br>
              <a:rPr lang="fr-FR" sz="24000" dirty="0">
                <a:solidFill>
                  <a:schemeClr val="tx2"/>
                </a:solidFill>
              </a:rPr>
            </a:br>
            <a:r>
              <a:rPr lang="fr-FR" sz="24000" dirty="0">
                <a:solidFill>
                  <a:schemeClr val="tx2"/>
                </a:solidFill>
              </a:rPr>
              <a:t>Entrées et Sorties en 2017</a:t>
            </a:r>
            <a:r>
              <a:rPr lang="fr-FR" b="1" dirty="0">
                <a:solidFill>
                  <a:srgbClr val="C00000"/>
                </a:solidFill>
              </a:rPr>
              <a:t/>
            </a:r>
            <a:br>
              <a:rPr lang="fr-FR" b="1" dirty="0">
                <a:solidFill>
                  <a:srgbClr val="C00000"/>
                </a:solidFill>
              </a:rPr>
            </a:br>
            <a:endParaRPr lang="fr-FR" b="1" dirty="0">
              <a:solidFill>
                <a:srgbClr val="C00000"/>
              </a:solidFill>
            </a:endParaRPr>
          </a:p>
        </p:txBody>
      </p:sp>
      <p:graphicFrame>
        <p:nvGraphicFramePr>
          <p:cNvPr id="15" name="Espace réservé du contenu 7">
            <a:extLst>
              <a:ext uri="{FF2B5EF4-FFF2-40B4-BE49-F238E27FC236}">
                <a16:creationId xmlns="" xmlns:a16="http://schemas.microsoft.com/office/drawing/2014/main" id="{CE043B83-2740-48C2-9B2B-8FC742A79E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375570"/>
              </p:ext>
            </p:extLst>
          </p:nvPr>
        </p:nvGraphicFramePr>
        <p:xfrm>
          <a:off x="1619672" y="2060848"/>
          <a:ext cx="583264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4469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re 1">
            <a:extLst>
              <a:ext uri="{FF2B5EF4-FFF2-40B4-BE49-F238E27FC236}">
                <a16:creationId xmlns="" xmlns:a16="http://schemas.microsoft.com/office/drawing/2014/main" id="{586B70E7-A835-4AAA-82B9-D5CFA4579DD6}"/>
              </a:ext>
            </a:extLst>
          </p:cNvPr>
          <p:cNvSpPr txBox="1">
            <a:spLocks/>
          </p:cNvSpPr>
          <p:nvPr/>
        </p:nvSpPr>
        <p:spPr>
          <a:xfrm>
            <a:off x="533386" y="14135"/>
            <a:ext cx="11210835" cy="2304256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chemeClr val="tx2"/>
                </a:solidFill>
              </a:rPr>
              <a:t>SAD</a:t>
            </a:r>
            <a:r>
              <a:rPr lang="fr-FR" dirty="0">
                <a:solidFill>
                  <a:schemeClr val="tx2"/>
                </a:solidFill>
              </a:rPr>
              <a:t> </a:t>
            </a:r>
            <a:br>
              <a:rPr lang="fr-FR" dirty="0">
                <a:solidFill>
                  <a:schemeClr val="tx2"/>
                </a:solidFill>
              </a:rPr>
            </a:br>
            <a:r>
              <a:rPr lang="fr-FR" dirty="0">
                <a:solidFill>
                  <a:schemeClr val="tx2"/>
                </a:solidFill>
              </a:rPr>
              <a:t>Les effectifs sur l’année 2017</a:t>
            </a:r>
            <a:r>
              <a:rPr lang="fr-FR" dirty="0">
                <a:solidFill>
                  <a:srgbClr val="C00000"/>
                </a:solidFill>
              </a:rPr>
              <a:t/>
            </a:r>
            <a:br>
              <a:rPr lang="fr-FR" dirty="0">
                <a:solidFill>
                  <a:srgbClr val="C00000"/>
                </a:solidFill>
              </a:rPr>
            </a:br>
            <a:r>
              <a:rPr lang="fr-FR" sz="3600" dirty="0">
                <a:solidFill>
                  <a:schemeClr val="tx2"/>
                </a:solidFill>
              </a:rPr>
              <a:t>Répartition par tranche d’âge</a:t>
            </a:r>
          </a:p>
        </p:txBody>
      </p:sp>
      <p:sp>
        <p:nvSpPr>
          <p:cNvPr id="15" name="Espace réservé du contenu 2">
            <a:extLst>
              <a:ext uri="{FF2B5EF4-FFF2-40B4-BE49-F238E27FC236}">
                <a16:creationId xmlns="" xmlns:a16="http://schemas.microsoft.com/office/drawing/2014/main" id="{58ABD574-970B-4372-BDCE-FCCD3527E369}"/>
              </a:ext>
            </a:extLst>
          </p:cNvPr>
          <p:cNvSpPr txBox="1">
            <a:spLocks/>
          </p:cNvSpPr>
          <p:nvPr/>
        </p:nvSpPr>
        <p:spPr>
          <a:xfrm>
            <a:off x="1835628" y="2502123"/>
            <a:ext cx="9746771" cy="1450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tx2"/>
                </a:solidFill>
              </a:rPr>
              <a:t>13 personnes accompagnées sur l’année, 10 personnes au 31 décembre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2"/>
                </a:solidFill>
              </a:rPr>
              <a:t>12 places en 2018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2"/>
                </a:solidFill>
              </a:rPr>
              <a:t>22 places en 2019</a:t>
            </a:r>
          </a:p>
          <a:p>
            <a:endParaRPr lang="fr-FR" dirty="0"/>
          </a:p>
        </p:txBody>
      </p:sp>
      <p:graphicFrame>
        <p:nvGraphicFramePr>
          <p:cNvPr id="16" name="Espace réservé du contenu 4">
            <a:extLst>
              <a:ext uri="{FF2B5EF4-FFF2-40B4-BE49-F238E27FC236}">
                <a16:creationId xmlns="" xmlns:a16="http://schemas.microsoft.com/office/drawing/2014/main" id="{0A9B5B6D-0E4F-4F73-95DF-AB4DCA23EE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9528573"/>
              </p:ext>
            </p:extLst>
          </p:nvPr>
        </p:nvGraphicFramePr>
        <p:xfrm>
          <a:off x="2133604" y="3384014"/>
          <a:ext cx="9525006" cy="34598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512626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423593" y="2364958"/>
            <a:ext cx="7408333" cy="3450696"/>
          </a:xfrm>
          <a:prstGeom prst="round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fr-FR" dirty="0"/>
              <a:t>								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>
                <a:solidFill>
                  <a:schemeClr val="tx2"/>
                </a:solidFill>
              </a:rPr>
              <a:t>É</a:t>
            </a:r>
            <a:r>
              <a:rPr lang="fr-FR" dirty="0" smtClean="0">
                <a:solidFill>
                  <a:schemeClr val="tx2"/>
                </a:solidFill>
              </a:rPr>
              <a:t>tablissement </a:t>
            </a:r>
            <a:r>
              <a:rPr lang="fr-FR" dirty="0">
                <a:solidFill>
                  <a:schemeClr val="tx2"/>
                </a:solidFill>
              </a:rPr>
              <a:t>d’origine en 2017 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2216817" y="4575741"/>
            <a:ext cx="3086860" cy="1303829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 La Noé</a:t>
            </a:r>
          </a:p>
          <a:p>
            <a:pPr algn="ctr"/>
            <a:r>
              <a:rPr lang="fr-FR" dirty="0"/>
              <a:t>2 IME</a:t>
            </a:r>
          </a:p>
          <a:p>
            <a:pPr algn="ctr"/>
            <a:r>
              <a:rPr lang="fr-FR" dirty="0"/>
              <a:t>1 SAVS</a:t>
            </a:r>
          </a:p>
          <a:p>
            <a:pPr algn="ctr"/>
            <a:r>
              <a:rPr lang="fr-FR" dirty="0"/>
              <a:t>1 SESSAD</a:t>
            </a:r>
          </a:p>
        </p:txBody>
      </p:sp>
      <p:sp>
        <p:nvSpPr>
          <p:cNvPr id="15" name="Flèche vers le haut 14"/>
          <p:cNvSpPr/>
          <p:nvPr/>
        </p:nvSpPr>
        <p:spPr>
          <a:xfrm>
            <a:off x="3517931" y="3329902"/>
            <a:ext cx="484632" cy="978408"/>
          </a:xfrm>
          <a:prstGeom prst="upArrow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6491581" y="4575739"/>
            <a:ext cx="3086860" cy="1303829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2 SAVS</a:t>
            </a:r>
          </a:p>
          <a:p>
            <a:pPr algn="ctr"/>
            <a:r>
              <a:rPr lang="fr-FR" dirty="0"/>
              <a:t>1 Résidence </a:t>
            </a:r>
            <a:r>
              <a:rPr lang="fr-FR" dirty="0" err="1"/>
              <a:t>Ti’Hammeau</a:t>
            </a:r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7849276" y="3329902"/>
            <a:ext cx="484632" cy="978408"/>
          </a:xfrm>
          <a:prstGeom prst="downArrow">
            <a:avLst/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2419085" y="1953883"/>
            <a:ext cx="2673310" cy="1224136"/>
          </a:xfrm>
          <a:prstGeom prst="round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99000">
                <a:schemeClr val="accent6">
                  <a:lumMod val="40000"/>
                  <a:lumOff val="60000"/>
                </a:schemeClr>
              </a:gs>
              <a:gs pos="67122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99000">
                <a:srgbClr val="FFFFFF">
                  <a:lumMod val="85000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SAD</a:t>
            </a:r>
          </a:p>
        </p:txBody>
      </p:sp>
      <p:sp>
        <p:nvSpPr>
          <p:cNvPr id="17" name="Rectangle à coins arrondis 16"/>
          <p:cNvSpPr/>
          <p:nvPr/>
        </p:nvSpPr>
        <p:spPr>
          <a:xfrm>
            <a:off x="6698356" y="1924110"/>
            <a:ext cx="2673310" cy="122413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5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5">
                  <a:lumMod val="40000"/>
                  <a:lumOff val="6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SAD</a:t>
            </a:r>
          </a:p>
        </p:txBody>
      </p:sp>
    </p:spTree>
    <p:extLst>
      <p:ext uri="{BB962C8B-B14F-4D97-AF65-F5344CB8AC3E}">
        <p14:creationId xmlns:p14="http://schemas.microsoft.com/office/powerpoint/2010/main" val="2390327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Espace réservé du contenu 1">
            <a:extLst>
              <a:ext uri="{FF2B5EF4-FFF2-40B4-BE49-F238E27FC236}">
                <a16:creationId xmlns="" xmlns:a16="http://schemas.microsoft.com/office/drawing/2014/main" id="{5602C17D-384E-4588-AD8F-11A90A290037}"/>
              </a:ext>
            </a:extLst>
          </p:cNvPr>
          <p:cNvSpPr txBox="1">
            <a:spLocks/>
          </p:cNvSpPr>
          <p:nvPr/>
        </p:nvSpPr>
        <p:spPr>
          <a:xfrm>
            <a:off x="901564" y="1600200"/>
            <a:ext cx="10474354" cy="4516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3200" dirty="0">
              <a:solidFill>
                <a:srgbClr val="C00000"/>
              </a:solidFill>
            </a:endParaRPr>
          </a:p>
        </p:txBody>
      </p:sp>
      <p:sp>
        <p:nvSpPr>
          <p:cNvPr id="15" name="Titre 1">
            <a:extLst>
              <a:ext uri="{FF2B5EF4-FFF2-40B4-BE49-F238E27FC236}">
                <a16:creationId xmlns="" xmlns:a16="http://schemas.microsoft.com/office/drawing/2014/main" id="{7CCB9D95-85BA-45FE-90B2-B6C8581801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67897"/>
            <a:ext cx="9851918" cy="2789903"/>
          </a:xfrm>
        </p:spPr>
        <p:txBody>
          <a:bodyPr>
            <a:noAutofit/>
          </a:bodyPr>
          <a:lstStyle/>
          <a:p>
            <a:pPr lvl="0"/>
            <a:r>
              <a:rPr lang="fr-FR" sz="6000" dirty="0">
                <a:solidFill>
                  <a:schemeClr val="tx2"/>
                </a:solidFill>
                <a:ea typeface="+mn-ea"/>
                <a:cs typeface="+mn-cs"/>
              </a:rPr>
              <a:t>BILAN ET PERSPECTIVES du </a:t>
            </a:r>
            <a:br>
              <a:rPr lang="fr-FR" sz="6000" dirty="0">
                <a:solidFill>
                  <a:schemeClr val="tx2"/>
                </a:solidFill>
                <a:ea typeface="+mn-ea"/>
                <a:cs typeface="+mn-cs"/>
              </a:rPr>
            </a:br>
            <a:r>
              <a:rPr lang="fr-FR" sz="6000" dirty="0">
                <a:solidFill>
                  <a:schemeClr val="tx2"/>
                </a:solidFill>
                <a:ea typeface="+mn-ea"/>
                <a:cs typeface="+mn-cs"/>
              </a:rPr>
              <a:t>Pôle Habitats et </a:t>
            </a:r>
          </a:p>
          <a:p>
            <a:pPr lvl="0"/>
            <a:r>
              <a:rPr lang="fr-FR" sz="6000" dirty="0">
                <a:solidFill>
                  <a:schemeClr val="tx2"/>
                </a:solidFill>
                <a:ea typeface="+mn-ea"/>
                <a:cs typeface="+mn-cs"/>
              </a:rPr>
              <a:t>Accueil de Jour </a:t>
            </a:r>
            <a:r>
              <a:rPr lang="fr-FR" sz="6000" dirty="0">
                <a:solidFill>
                  <a:schemeClr val="tx2"/>
                </a:solidFill>
              </a:rPr>
              <a:t/>
            </a:r>
            <a:br>
              <a:rPr lang="fr-FR" sz="6000" dirty="0">
                <a:solidFill>
                  <a:schemeClr val="tx2"/>
                </a:solidFill>
              </a:rPr>
            </a:br>
            <a:endParaRPr lang="fr-FR" sz="6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9150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re 2">
            <a:extLst>
              <a:ext uri="{FF2B5EF4-FFF2-40B4-BE49-F238E27FC236}">
                <a16:creationId xmlns="" xmlns:a16="http://schemas.microsoft.com/office/drawing/2014/main" id="{4FE5424C-633D-4C82-8175-F0D710252D01}"/>
              </a:ext>
            </a:extLst>
          </p:cNvPr>
          <p:cNvSpPr txBox="1">
            <a:spLocks/>
          </p:cNvSpPr>
          <p:nvPr/>
        </p:nvSpPr>
        <p:spPr>
          <a:xfrm>
            <a:off x="457199" y="338327"/>
            <a:ext cx="11638709" cy="16871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tx2"/>
                </a:solidFill>
              </a:rPr>
              <a:t>Le Pôle Habitats et Accueils de Jour Conséquences sur la réorganisation </a:t>
            </a:r>
          </a:p>
        </p:txBody>
      </p:sp>
      <p:sp>
        <p:nvSpPr>
          <p:cNvPr id="15" name="Espace réservé du contenu 1">
            <a:extLst>
              <a:ext uri="{FF2B5EF4-FFF2-40B4-BE49-F238E27FC236}">
                <a16:creationId xmlns="" xmlns:a16="http://schemas.microsoft.com/office/drawing/2014/main" id="{318A8743-FE53-4234-9330-776DEFB616BE}"/>
              </a:ext>
            </a:extLst>
          </p:cNvPr>
          <p:cNvSpPr txBox="1">
            <a:spLocks/>
          </p:cNvSpPr>
          <p:nvPr/>
        </p:nvSpPr>
        <p:spPr>
          <a:xfrm>
            <a:off x="899592" y="2348880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>
                <a:solidFill>
                  <a:srgbClr val="1F497D"/>
                </a:solidFill>
                <a:latin typeface="Calibri"/>
                <a:ea typeface="Calibri"/>
                <a:cs typeface="Times New Roman"/>
              </a:rPr>
              <a:t>Point sur les flux des résidents depuis 2013</a:t>
            </a:r>
            <a:r>
              <a:rPr lang="fr-FR" sz="1600">
                <a:solidFill>
                  <a:srgbClr val="1F497D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fr-FR" sz="1600">
                <a:solidFill>
                  <a:srgbClr val="1F497D"/>
                </a:solidFill>
                <a:latin typeface="Calibri"/>
                <a:ea typeface="Calibri"/>
                <a:cs typeface="Times New Roman"/>
              </a:rPr>
            </a:br>
            <a:r>
              <a:rPr lang="fr-FR" sz="1600">
                <a:solidFill>
                  <a:srgbClr val="1F497D"/>
                </a:solidFill>
                <a:latin typeface="Calibri"/>
                <a:ea typeface="Calibri"/>
                <a:cs typeface="Times New Roman"/>
              </a:rPr>
              <a:t> </a:t>
            </a: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="" xmlns:a16="http://schemas.microsoft.com/office/drawing/2014/main" id="{5B479B36-50AB-4A6B-96AA-4C54B955CF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566" y="2805103"/>
            <a:ext cx="9054070" cy="3626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6216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Titre 2">
            <a:extLst>
              <a:ext uri="{FF2B5EF4-FFF2-40B4-BE49-F238E27FC236}">
                <a16:creationId xmlns="" xmlns:a16="http://schemas.microsoft.com/office/drawing/2014/main" id="{5554CFE7-3D7D-4DFF-BD5A-DC81046FE3BF}"/>
              </a:ext>
            </a:extLst>
          </p:cNvPr>
          <p:cNvSpPr txBox="1">
            <a:spLocks/>
          </p:cNvSpPr>
          <p:nvPr/>
        </p:nvSpPr>
        <p:spPr>
          <a:xfrm>
            <a:off x="824403" y="338328"/>
            <a:ext cx="10486599" cy="16656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tx2"/>
                </a:solidFill>
              </a:rPr>
              <a:t>Le profil des personnes accompagnées en FOA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="" xmlns:a16="http://schemas.microsoft.com/office/drawing/2014/main" id="{7088BDE7-A7FF-4599-9AA1-39998989D79A}"/>
              </a:ext>
            </a:extLst>
          </p:cNvPr>
          <p:cNvSpPr txBox="1"/>
          <p:nvPr/>
        </p:nvSpPr>
        <p:spPr>
          <a:xfrm>
            <a:off x="2143437" y="2708920"/>
            <a:ext cx="960078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tx2"/>
                </a:solidFill>
              </a:rPr>
              <a:t>Sur 82 personnes accompagnées: </a:t>
            </a:r>
          </a:p>
          <a:p>
            <a:endParaRPr lang="fr-FR" sz="2800" dirty="0">
              <a:solidFill>
                <a:schemeClr val="tx2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schemeClr val="tx2"/>
                </a:solidFill>
              </a:rPr>
              <a:t>4 devraient être en EHPAD</a:t>
            </a:r>
          </a:p>
          <a:p>
            <a:pPr lvl="2"/>
            <a:endParaRPr lang="fr-FR" sz="2800" dirty="0">
              <a:solidFill>
                <a:schemeClr val="tx2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schemeClr val="tx2"/>
                </a:solidFill>
              </a:rPr>
              <a:t>10 auront plus de 62 ans dans les 5 ans</a:t>
            </a:r>
          </a:p>
          <a:p>
            <a:pPr lvl="2"/>
            <a:endParaRPr lang="fr-FR" sz="2800" dirty="0">
              <a:solidFill>
                <a:schemeClr val="tx2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schemeClr val="tx2"/>
                </a:solidFill>
              </a:rPr>
              <a:t>23 dans les 10 ans 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fr-FR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116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Connecteur droit 25">
            <a:extLst>
              <a:ext uri="{FF2B5EF4-FFF2-40B4-BE49-F238E27FC236}">
                <a16:creationId xmlns="" xmlns:a16="http://schemas.microsoft.com/office/drawing/2014/main" id="{6F15B322-836A-4DEA-875B-AF771FE474FF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="" xmlns:a16="http://schemas.microsoft.com/office/drawing/2014/main" id="{6E8D6B0F-95A6-4EE0-B0D8-66F287216A16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="" xmlns:a16="http://schemas.microsoft.com/office/drawing/2014/main" id="{A90ECAE2-F9FD-40C8-AAF0-026471103D72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="" xmlns:a16="http://schemas.microsoft.com/office/drawing/2014/main" id="{CAD4CFE7-3457-4307-B7FA-2BE5A5E2815B}"/>
              </a:ext>
            </a:extLst>
          </p:cNvPr>
          <p:cNvCxnSpPr>
            <a:cxnSpLocks/>
          </p:cNvCxnSpPr>
          <p:nvPr/>
        </p:nvCxnSpPr>
        <p:spPr>
          <a:xfrm>
            <a:off x="565006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="" xmlns:a16="http://schemas.microsoft.com/office/drawing/2014/main" id="{CFC74180-CFDD-4706-BAD3-277E58CEFB2C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="" xmlns:a16="http://schemas.microsoft.com/office/drawing/2014/main" id="{B3ABE3E3-399D-4CCC-AA0B-F8E6D396C875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lèche : pentagone 31">
            <a:extLst>
              <a:ext uri="{FF2B5EF4-FFF2-40B4-BE49-F238E27FC236}">
                <a16:creationId xmlns="" xmlns:a16="http://schemas.microsoft.com/office/drawing/2014/main" id="{A52F6BE4-1EA2-47C5-83A2-4053A9844D2C}"/>
              </a:ext>
            </a:extLst>
          </p:cNvPr>
          <p:cNvSpPr/>
          <p:nvPr/>
        </p:nvSpPr>
        <p:spPr>
          <a:xfrm>
            <a:off x="315417" y="1669857"/>
            <a:ext cx="1232641" cy="690284"/>
          </a:xfrm>
          <a:prstGeom prst="homePlate">
            <a:avLst/>
          </a:prstGeom>
          <a:ln>
            <a:solidFill>
              <a:schemeClr val="accent1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3" name="Flèche : pentagone 32">
            <a:extLst>
              <a:ext uri="{FF2B5EF4-FFF2-40B4-BE49-F238E27FC236}">
                <a16:creationId xmlns="" xmlns:a16="http://schemas.microsoft.com/office/drawing/2014/main" id="{415A526A-BCBE-4C97-AC39-4BF78B394E66}"/>
              </a:ext>
            </a:extLst>
          </p:cNvPr>
          <p:cNvSpPr/>
          <p:nvPr/>
        </p:nvSpPr>
        <p:spPr>
          <a:xfrm>
            <a:off x="96080" y="105139"/>
            <a:ext cx="1451984" cy="690284"/>
          </a:xfrm>
          <a:prstGeom prst="homePlat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4" name="Flèche : pentagone 33">
            <a:extLst>
              <a:ext uri="{FF2B5EF4-FFF2-40B4-BE49-F238E27FC236}">
                <a16:creationId xmlns="" xmlns:a16="http://schemas.microsoft.com/office/drawing/2014/main" id="{2615B074-E219-4C76-AD1F-3BBA05BE5D88}"/>
              </a:ext>
            </a:extLst>
          </p:cNvPr>
          <p:cNvSpPr/>
          <p:nvPr/>
        </p:nvSpPr>
        <p:spPr>
          <a:xfrm>
            <a:off x="205759" y="887498"/>
            <a:ext cx="1342306" cy="690284"/>
          </a:xfrm>
          <a:prstGeom prst="homePlat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5" name="Flèche : pentagone 34">
            <a:extLst>
              <a:ext uri="{FF2B5EF4-FFF2-40B4-BE49-F238E27FC236}">
                <a16:creationId xmlns="" xmlns:a16="http://schemas.microsoft.com/office/drawing/2014/main" id="{D05F4FFD-9888-4FA4-9674-6D217E849323}"/>
              </a:ext>
            </a:extLst>
          </p:cNvPr>
          <p:cNvSpPr/>
          <p:nvPr/>
        </p:nvSpPr>
        <p:spPr>
          <a:xfrm>
            <a:off x="447776" y="2452216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6" name="Flèche : pentagone 35">
            <a:extLst>
              <a:ext uri="{FF2B5EF4-FFF2-40B4-BE49-F238E27FC236}">
                <a16:creationId xmlns="" xmlns:a16="http://schemas.microsoft.com/office/drawing/2014/main" id="{3BAECD57-E391-4FE4-9140-099E6D8377B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7" name="Flèche : pentagone 36">
            <a:extLst>
              <a:ext uri="{FF2B5EF4-FFF2-40B4-BE49-F238E27FC236}">
                <a16:creationId xmlns="" xmlns:a16="http://schemas.microsoft.com/office/drawing/2014/main" id="{D292A80C-42EA-4580-8338-BFDE4F6F8F13}"/>
              </a:ext>
            </a:extLst>
          </p:cNvPr>
          <p:cNvSpPr/>
          <p:nvPr/>
        </p:nvSpPr>
        <p:spPr>
          <a:xfrm>
            <a:off x="665498" y="4016934"/>
            <a:ext cx="882556" cy="690284"/>
          </a:xfrm>
          <a:prstGeom prst="homePlat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1" name="Titre 1">
            <a:extLst>
              <a:ext uri="{FF2B5EF4-FFF2-40B4-BE49-F238E27FC236}">
                <a16:creationId xmlns="" xmlns:a16="http://schemas.microsoft.com/office/drawing/2014/main" id="{644993E5-4B82-4C67-8CBA-593AB89E045E}"/>
              </a:ext>
            </a:extLst>
          </p:cNvPr>
          <p:cNvSpPr txBox="1">
            <a:spLocks/>
          </p:cNvSpPr>
          <p:nvPr/>
        </p:nvSpPr>
        <p:spPr>
          <a:xfrm>
            <a:off x="2608520" y="-41486"/>
            <a:ext cx="8502502" cy="127412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r-FR" b="1" dirty="0">
                <a:solidFill>
                  <a:schemeClr val="tx2"/>
                </a:solidFill>
              </a:rPr>
              <a:t>L’ACAIS en quelques chiffres…</a:t>
            </a:r>
          </a:p>
        </p:txBody>
      </p:sp>
      <p:sp>
        <p:nvSpPr>
          <p:cNvPr id="22" name="Espace réservé du contenu 2">
            <a:extLst>
              <a:ext uri="{FF2B5EF4-FFF2-40B4-BE49-F238E27FC236}">
                <a16:creationId xmlns="" xmlns:a16="http://schemas.microsoft.com/office/drawing/2014/main" id="{678F96F9-7674-4C91-AB37-F03FE06068D0}"/>
              </a:ext>
            </a:extLst>
          </p:cNvPr>
          <p:cNvSpPr txBox="1">
            <a:spLocks/>
          </p:cNvSpPr>
          <p:nvPr/>
        </p:nvSpPr>
        <p:spPr>
          <a:xfrm>
            <a:off x="2140950" y="2635468"/>
            <a:ext cx="9437639" cy="1014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fr-FR" sz="1800" dirty="0">
                <a:solidFill>
                  <a:schemeClr val="tx2"/>
                </a:solidFill>
                <a:latin typeface="+mj-lt"/>
              </a:rPr>
              <a:t>   </a:t>
            </a:r>
            <a:r>
              <a:rPr lang="fr-FR" sz="2000" dirty="0">
                <a:solidFill>
                  <a:schemeClr val="tx2"/>
                </a:solidFill>
                <a:latin typeface="+mj-lt"/>
              </a:rPr>
              <a:t>L'A.C.A.I.S. gère ainsi </a:t>
            </a:r>
            <a:r>
              <a:rPr lang="fr-FR" sz="2000" b="1" dirty="0">
                <a:solidFill>
                  <a:schemeClr val="tx2"/>
                </a:solidFill>
                <a:latin typeface="+mj-lt"/>
              </a:rPr>
              <a:t>12 établissements et services médico-sociaux dans le Cotentin qui accompagnent 800 enfants, adolescents ou adultes en situation de handicap </a:t>
            </a:r>
            <a:r>
              <a:rPr lang="fr-FR" sz="2000" dirty="0">
                <a:solidFill>
                  <a:schemeClr val="tx2"/>
                </a:solidFill>
                <a:latin typeface="+mj-lt"/>
              </a:rPr>
              <a:t>tout au long de leur parcours (scolaire, professionnel, accompagnement à la santé, vie sociale...)</a:t>
            </a:r>
          </a:p>
        </p:txBody>
      </p:sp>
      <p:sp>
        <p:nvSpPr>
          <p:cNvPr id="23" name="Espace réservé du contenu 2">
            <a:extLst>
              <a:ext uri="{FF2B5EF4-FFF2-40B4-BE49-F238E27FC236}">
                <a16:creationId xmlns="" xmlns:a16="http://schemas.microsoft.com/office/drawing/2014/main" id="{B12A1688-5B89-4F64-8CF0-26766F682834}"/>
              </a:ext>
            </a:extLst>
          </p:cNvPr>
          <p:cNvSpPr txBox="1">
            <a:spLocks/>
          </p:cNvSpPr>
          <p:nvPr/>
        </p:nvSpPr>
        <p:spPr>
          <a:xfrm>
            <a:off x="2075466" y="3924859"/>
            <a:ext cx="9568609" cy="15938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fr-FR" sz="2000" dirty="0">
                <a:solidFill>
                  <a:schemeClr val="tx2"/>
                </a:solidFill>
                <a:latin typeface="+mj-lt"/>
              </a:rPr>
              <a:t>Les handicaps des personnes accueillies sont en lien avec plusieurs types de pathologies :</a:t>
            </a:r>
          </a:p>
          <a:p>
            <a:pPr lvl="1" algn="just"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fr-FR" sz="2000" dirty="0">
                <a:solidFill>
                  <a:schemeClr val="tx2"/>
                </a:solidFill>
                <a:latin typeface="+mj-lt"/>
              </a:rPr>
              <a:t>Une déficience intellectuelle (légère, moyenne, ou profonde) ;</a:t>
            </a:r>
          </a:p>
          <a:p>
            <a:pPr lvl="1" algn="just"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fr-FR" sz="2000" dirty="0">
                <a:solidFill>
                  <a:schemeClr val="tx2"/>
                </a:solidFill>
                <a:latin typeface="+mj-lt"/>
              </a:rPr>
              <a:t>Des troubles autistiques ou d’autres troubles envahissants du développement (TED) ;</a:t>
            </a:r>
          </a:p>
          <a:p>
            <a:pPr lvl="1" algn="just"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fr-FR" sz="2000" dirty="0">
                <a:solidFill>
                  <a:schemeClr val="tx2"/>
                </a:solidFill>
                <a:latin typeface="+mj-lt"/>
              </a:rPr>
              <a:t>Des troubles psychiques ;</a:t>
            </a:r>
          </a:p>
          <a:p>
            <a:pPr lvl="1" algn="just"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fr-FR" sz="2000" dirty="0">
                <a:solidFill>
                  <a:schemeClr val="tx2"/>
                </a:solidFill>
                <a:latin typeface="+mj-lt"/>
              </a:rPr>
              <a:t>La conjonction de plusieurs types de handicaps (polyhandicap)</a:t>
            </a:r>
          </a:p>
        </p:txBody>
      </p:sp>
    </p:spTree>
    <p:extLst>
      <p:ext uri="{BB962C8B-B14F-4D97-AF65-F5344CB8AC3E}">
        <p14:creationId xmlns:p14="http://schemas.microsoft.com/office/powerpoint/2010/main" val="22889197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re 2">
            <a:extLst>
              <a:ext uri="{FF2B5EF4-FFF2-40B4-BE49-F238E27FC236}">
                <a16:creationId xmlns="" xmlns:a16="http://schemas.microsoft.com/office/drawing/2014/main" id="{95B1ED6D-E755-4A1F-92FC-932E487F1778}"/>
              </a:ext>
            </a:extLst>
          </p:cNvPr>
          <p:cNvSpPr txBox="1">
            <a:spLocks/>
          </p:cNvSpPr>
          <p:nvPr/>
        </p:nvSpPr>
        <p:spPr>
          <a:xfrm>
            <a:off x="457199" y="338328"/>
            <a:ext cx="11201407" cy="16477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tx2"/>
                </a:solidFill>
              </a:rPr>
              <a:t>L’évolution des profils des personnes accompagnées </a:t>
            </a:r>
          </a:p>
        </p:txBody>
      </p:sp>
      <p:sp>
        <p:nvSpPr>
          <p:cNvPr id="15" name="Espace réservé du contenu 1">
            <a:extLst>
              <a:ext uri="{FF2B5EF4-FFF2-40B4-BE49-F238E27FC236}">
                <a16:creationId xmlns="" xmlns:a16="http://schemas.microsoft.com/office/drawing/2014/main" id="{8FF01646-9BB9-41D8-A909-B153B52D4AE2}"/>
              </a:ext>
            </a:extLst>
          </p:cNvPr>
          <p:cNvSpPr txBox="1">
            <a:spLocks/>
          </p:cNvSpPr>
          <p:nvPr/>
        </p:nvSpPr>
        <p:spPr>
          <a:xfrm>
            <a:off x="1633669" y="2502122"/>
            <a:ext cx="10110545" cy="4200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fr-FR" sz="2800" dirty="0">
                <a:solidFill>
                  <a:schemeClr val="tx2"/>
                </a:solidFill>
              </a:rPr>
              <a:t>Le projet résidentiel des jeunes et futurs travailleurs ESAT n’est pas un hébergement collectif type foyer </a:t>
            </a:r>
            <a:r>
              <a:rPr lang="fr-FR" sz="2800" dirty="0" smtClean="0">
                <a:solidFill>
                  <a:schemeClr val="tx2"/>
                </a:solidFill>
              </a:rPr>
              <a:t>d’hébergement.</a:t>
            </a:r>
            <a:endParaRPr lang="fr-FR" sz="2800" dirty="0">
              <a:solidFill>
                <a:schemeClr val="tx2"/>
              </a:solidFill>
            </a:endParaRPr>
          </a:p>
          <a:p>
            <a:pPr algn="just"/>
            <a:endParaRPr lang="fr-FR" sz="2800" dirty="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fr-FR" sz="2800" dirty="0">
                <a:solidFill>
                  <a:schemeClr val="tx2"/>
                </a:solidFill>
              </a:rPr>
              <a:t>Il y a 76 TH qui habitent chez leurs familles dont certaines sont âgées.</a:t>
            </a:r>
          </a:p>
          <a:p>
            <a:pPr algn="just"/>
            <a:endParaRPr lang="fr-FR" sz="2800" dirty="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fr-FR" sz="2800" dirty="0">
                <a:solidFill>
                  <a:schemeClr val="tx2"/>
                </a:solidFill>
              </a:rPr>
              <a:t>Les jeunes de l’IME de + de 20 ans représentaient 23% des effectifs et 15 attendaient une place en FOA au 31 /12/ </a:t>
            </a:r>
            <a:r>
              <a:rPr lang="fr-FR" sz="2800" dirty="0" smtClean="0">
                <a:solidFill>
                  <a:schemeClr val="tx2"/>
                </a:solidFill>
              </a:rPr>
              <a:t>2017.</a:t>
            </a:r>
            <a:endParaRPr lang="fr-FR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8363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re 2">
            <a:extLst>
              <a:ext uri="{FF2B5EF4-FFF2-40B4-BE49-F238E27FC236}">
                <a16:creationId xmlns="" xmlns:a16="http://schemas.microsoft.com/office/drawing/2014/main" id="{75E54AE7-5D95-400A-9FD4-D52CAC1F1E0C}"/>
              </a:ext>
            </a:extLst>
          </p:cNvPr>
          <p:cNvSpPr txBox="1">
            <a:spLocks/>
          </p:cNvSpPr>
          <p:nvPr/>
        </p:nvSpPr>
        <p:spPr>
          <a:xfrm>
            <a:off x="457199" y="338328"/>
            <a:ext cx="11055885" cy="12527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tx2"/>
                </a:solidFill>
              </a:rPr>
              <a:t>L’accompagnement à la santé</a:t>
            </a:r>
          </a:p>
        </p:txBody>
      </p:sp>
      <p:sp>
        <p:nvSpPr>
          <p:cNvPr id="15" name="Espace réservé du contenu 1">
            <a:extLst>
              <a:ext uri="{FF2B5EF4-FFF2-40B4-BE49-F238E27FC236}">
                <a16:creationId xmlns="" xmlns:a16="http://schemas.microsoft.com/office/drawing/2014/main" id="{EF11F6E9-7789-43AF-A4B1-FCF010250010}"/>
              </a:ext>
            </a:extLst>
          </p:cNvPr>
          <p:cNvSpPr txBox="1">
            <a:spLocks/>
          </p:cNvSpPr>
          <p:nvPr/>
        </p:nvSpPr>
        <p:spPr>
          <a:xfrm>
            <a:off x="1693565" y="2276872"/>
            <a:ext cx="9933427" cy="41764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ü"/>
            </a:pPr>
            <a:r>
              <a:rPr lang="fr-FR" sz="2800" dirty="0">
                <a:solidFill>
                  <a:schemeClr val="tx2"/>
                </a:solidFill>
              </a:rPr>
              <a:t>L’avancée en âge des personnes en situation de handicap </a:t>
            </a:r>
          </a:p>
          <a:p>
            <a:pPr algn="just"/>
            <a:endParaRPr lang="fr-FR" sz="2800" dirty="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fr-FR" sz="2800" dirty="0">
                <a:solidFill>
                  <a:schemeClr val="tx2"/>
                </a:solidFill>
              </a:rPr>
              <a:t>Le manque de médecins généralistes et spécialistes sur le territoire du Cotentin</a:t>
            </a:r>
          </a:p>
          <a:p>
            <a:pPr algn="just"/>
            <a:endParaRPr lang="fr-FR" sz="2800" dirty="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fr-FR" sz="2800" dirty="0">
                <a:solidFill>
                  <a:schemeClr val="tx2"/>
                </a:solidFill>
              </a:rPr>
              <a:t>Une prise en compte plus importante de la santé des résidents </a:t>
            </a:r>
          </a:p>
          <a:p>
            <a:pPr algn="just"/>
            <a:endParaRPr lang="fr-FR" sz="2800" dirty="0">
              <a:solidFill>
                <a:schemeClr val="tx2"/>
              </a:solidFill>
            </a:endParaRPr>
          </a:p>
          <a:p>
            <a:pPr lvl="3">
              <a:buFont typeface="Symbol"/>
              <a:buChar char="®"/>
            </a:pPr>
            <a:r>
              <a:rPr lang="fr-FR" sz="2800" dirty="0">
                <a:solidFill>
                  <a:srgbClr val="C00000"/>
                </a:solidFill>
                <a:sym typeface="Symbol"/>
              </a:rPr>
              <a:t>De nombreux accompagnements à la santé </a:t>
            </a:r>
          </a:p>
          <a:p>
            <a:pPr lvl="3"/>
            <a:r>
              <a:rPr lang="fr-FR" sz="2600" i="1" dirty="0">
                <a:solidFill>
                  <a:srgbClr val="C00000"/>
                </a:solidFill>
                <a:sym typeface="Symbol"/>
              </a:rPr>
              <a:t>( plus de 300 par site pour la RD et  le </a:t>
            </a:r>
            <a:r>
              <a:rPr lang="fr-FR" sz="2600" i="1" dirty="0" err="1">
                <a:solidFill>
                  <a:srgbClr val="C00000"/>
                </a:solidFill>
                <a:sym typeface="Symbol"/>
              </a:rPr>
              <a:t>CdP</a:t>
            </a:r>
            <a:r>
              <a:rPr lang="fr-FR" sz="2600" i="1" dirty="0">
                <a:solidFill>
                  <a:srgbClr val="C00000"/>
                </a:solidFill>
                <a:sym typeface="Symbol"/>
              </a:rPr>
              <a:t>)</a:t>
            </a:r>
          </a:p>
          <a:p>
            <a:pPr lvl="3">
              <a:buFont typeface="Symbol"/>
              <a:buChar char="®"/>
            </a:pPr>
            <a:r>
              <a:rPr lang="fr-FR" sz="2800" dirty="0">
                <a:solidFill>
                  <a:srgbClr val="C00000"/>
                </a:solidFill>
                <a:sym typeface="Symbol"/>
              </a:rPr>
              <a:t>Présence d’éducateur en journée devenu indispensable </a:t>
            </a:r>
            <a:endParaRPr lang="fr-FR" sz="2800" dirty="0">
              <a:solidFill>
                <a:srgbClr val="C00000"/>
              </a:solidFill>
            </a:endParaRP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099182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Connecteur droit 25">
            <a:extLst>
              <a:ext uri="{FF2B5EF4-FFF2-40B4-BE49-F238E27FC236}">
                <a16:creationId xmlns="" xmlns:a16="http://schemas.microsoft.com/office/drawing/2014/main" id="{6F15B322-836A-4DEA-875B-AF771FE474FF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="" xmlns:a16="http://schemas.microsoft.com/office/drawing/2014/main" id="{6E8D6B0F-95A6-4EE0-B0D8-66F287216A16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="" xmlns:a16="http://schemas.microsoft.com/office/drawing/2014/main" id="{A90ECAE2-F9FD-40C8-AAF0-026471103D72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="" xmlns:a16="http://schemas.microsoft.com/office/drawing/2014/main" id="{CAD4CFE7-3457-4307-B7FA-2BE5A5E2815B}"/>
              </a:ext>
            </a:extLst>
          </p:cNvPr>
          <p:cNvCxnSpPr>
            <a:cxnSpLocks/>
          </p:cNvCxnSpPr>
          <p:nvPr/>
        </p:nvCxnSpPr>
        <p:spPr>
          <a:xfrm>
            <a:off x="565006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="" xmlns:a16="http://schemas.microsoft.com/office/drawing/2014/main" id="{CFC74180-CFDD-4706-BAD3-277E58CEFB2C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="" xmlns:a16="http://schemas.microsoft.com/office/drawing/2014/main" id="{B3ABE3E3-399D-4CCC-AA0B-F8E6D396C875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lèche : pentagone 31">
            <a:extLst>
              <a:ext uri="{FF2B5EF4-FFF2-40B4-BE49-F238E27FC236}">
                <a16:creationId xmlns="" xmlns:a16="http://schemas.microsoft.com/office/drawing/2014/main" id="{A52F6BE4-1EA2-47C5-83A2-4053A9844D2C}"/>
              </a:ext>
            </a:extLst>
          </p:cNvPr>
          <p:cNvSpPr/>
          <p:nvPr/>
        </p:nvSpPr>
        <p:spPr>
          <a:xfrm>
            <a:off x="291358" y="1402952"/>
            <a:ext cx="1232641" cy="576000"/>
          </a:xfrm>
          <a:prstGeom prst="homePlate">
            <a:avLst/>
          </a:prstGeom>
          <a:ln>
            <a:solidFill>
              <a:schemeClr val="accent1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Flèche : pentagone 32">
            <a:extLst>
              <a:ext uri="{FF2B5EF4-FFF2-40B4-BE49-F238E27FC236}">
                <a16:creationId xmlns="" xmlns:a16="http://schemas.microsoft.com/office/drawing/2014/main" id="{415A526A-BCBE-4C97-AC39-4BF78B394E66}"/>
              </a:ext>
            </a:extLst>
          </p:cNvPr>
          <p:cNvSpPr/>
          <p:nvPr/>
        </p:nvSpPr>
        <p:spPr>
          <a:xfrm>
            <a:off x="96073" y="104025"/>
            <a:ext cx="1451984" cy="576000"/>
          </a:xfrm>
          <a:prstGeom prst="homePlat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lèche : pentagone 33">
            <a:extLst>
              <a:ext uri="{FF2B5EF4-FFF2-40B4-BE49-F238E27FC236}">
                <a16:creationId xmlns="" xmlns:a16="http://schemas.microsoft.com/office/drawing/2014/main" id="{2615B074-E219-4C76-AD1F-3BBA05BE5D88}"/>
              </a:ext>
            </a:extLst>
          </p:cNvPr>
          <p:cNvSpPr/>
          <p:nvPr/>
        </p:nvSpPr>
        <p:spPr>
          <a:xfrm>
            <a:off x="211496" y="753907"/>
            <a:ext cx="1342306" cy="576000"/>
          </a:xfrm>
          <a:prstGeom prst="homePlat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Flèche : pentagone 34">
            <a:extLst>
              <a:ext uri="{FF2B5EF4-FFF2-40B4-BE49-F238E27FC236}">
                <a16:creationId xmlns="" xmlns:a16="http://schemas.microsoft.com/office/drawing/2014/main" id="{D05F4FFD-9888-4FA4-9674-6D217E849323}"/>
              </a:ext>
            </a:extLst>
          </p:cNvPr>
          <p:cNvSpPr/>
          <p:nvPr/>
        </p:nvSpPr>
        <p:spPr>
          <a:xfrm>
            <a:off x="447775" y="2053672"/>
            <a:ext cx="1100282" cy="576000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Flèche : pentagone 35">
            <a:extLst>
              <a:ext uri="{FF2B5EF4-FFF2-40B4-BE49-F238E27FC236}">
                <a16:creationId xmlns="" xmlns:a16="http://schemas.microsoft.com/office/drawing/2014/main" id="{3BAECD57-E391-4FE4-9140-099E6D8377B7}"/>
              </a:ext>
            </a:extLst>
          </p:cNvPr>
          <p:cNvSpPr/>
          <p:nvPr/>
        </p:nvSpPr>
        <p:spPr>
          <a:xfrm>
            <a:off x="540947" y="2702717"/>
            <a:ext cx="983052" cy="576000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Flèche : pentagone 36">
            <a:extLst>
              <a:ext uri="{FF2B5EF4-FFF2-40B4-BE49-F238E27FC236}">
                <a16:creationId xmlns="" xmlns:a16="http://schemas.microsoft.com/office/drawing/2014/main" id="{D292A80C-42EA-4580-8338-BFDE4F6F8F13}"/>
              </a:ext>
            </a:extLst>
          </p:cNvPr>
          <p:cNvSpPr/>
          <p:nvPr/>
        </p:nvSpPr>
        <p:spPr>
          <a:xfrm>
            <a:off x="671246" y="3351762"/>
            <a:ext cx="882556" cy="576000"/>
          </a:xfrm>
          <a:prstGeom prst="homePlat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8F6524FA-3BFF-47EA-9AB3-513BF4B9D0FD}"/>
              </a:ext>
            </a:extLst>
          </p:cNvPr>
          <p:cNvSpPr/>
          <p:nvPr/>
        </p:nvSpPr>
        <p:spPr>
          <a:xfrm>
            <a:off x="2183307" y="2932711"/>
            <a:ext cx="932979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6000" b="1" dirty="0">
                <a:solidFill>
                  <a:schemeClr val="tx2"/>
                </a:solidFill>
                <a:latin typeface="Ink Free" panose="03080402000500000000" pitchFamily="66" charset="0"/>
              </a:rPr>
              <a:t>Merci pour votre attention !</a:t>
            </a:r>
          </a:p>
        </p:txBody>
      </p:sp>
    </p:spTree>
    <p:extLst>
      <p:ext uri="{BB962C8B-B14F-4D97-AF65-F5344CB8AC3E}">
        <p14:creationId xmlns:p14="http://schemas.microsoft.com/office/powerpoint/2010/main" val="4039549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65006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A65C930-BEC7-4614-B137-387E9977EB5D}"/>
              </a:ext>
            </a:extLst>
          </p:cNvPr>
          <p:cNvSpPr/>
          <p:nvPr/>
        </p:nvSpPr>
        <p:spPr>
          <a:xfrm>
            <a:off x="447776" y="2452216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Titre 15">
            <a:extLst>
              <a:ext uri="{FF2B5EF4-FFF2-40B4-BE49-F238E27FC236}">
                <a16:creationId xmlns="" xmlns:a16="http://schemas.microsoft.com/office/drawing/2014/main" id="{108244EC-8C3A-498F-9BE1-E7E3CF96F3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01302" y="354578"/>
            <a:ext cx="7565180" cy="897173"/>
          </a:xfrm>
        </p:spPr>
        <p:txBody>
          <a:bodyPr>
            <a:normAutofit fontScale="90000"/>
          </a:bodyPr>
          <a:lstStyle/>
          <a:p>
            <a:pPr algn="r"/>
            <a:r>
              <a:rPr lang="fr-FR" b="1" dirty="0">
                <a:solidFill>
                  <a:schemeClr val="accent2"/>
                </a:solidFill>
              </a:rPr>
              <a:t>SAMO</a:t>
            </a:r>
          </a:p>
        </p:txBody>
      </p:sp>
      <p:sp>
        <p:nvSpPr>
          <p:cNvPr id="17" name="Sous-titre 16">
            <a:extLst>
              <a:ext uri="{FF2B5EF4-FFF2-40B4-BE49-F238E27FC236}">
                <a16:creationId xmlns="" xmlns:a16="http://schemas.microsoft.com/office/drawing/2014/main" id="{BF028416-3831-4698-BD82-35C356204E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11046" y="1251751"/>
            <a:ext cx="10055436" cy="717098"/>
          </a:xfrm>
        </p:spPr>
        <p:txBody>
          <a:bodyPr>
            <a:normAutofit/>
          </a:bodyPr>
          <a:lstStyle/>
          <a:p>
            <a:pPr algn="r"/>
            <a:r>
              <a:rPr lang="fr-FR" sz="3600" dirty="0">
                <a:solidFill>
                  <a:schemeClr val="tx2"/>
                </a:solidFill>
                <a:latin typeface="+mj-lt"/>
              </a:rPr>
              <a:t>Services d’Accompagnement en Milieu Ordinaire</a:t>
            </a:r>
          </a:p>
        </p:txBody>
      </p:sp>
      <p:sp>
        <p:nvSpPr>
          <p:cNvPr id="12" name="Sous-titre 2">
            <a:extLst>
              <a:ext uri="{FF2B5EF4-FFF2-40B4-BE49-F238E27FC236}">
                <a16:creationId xmlns="" xmlns:a16="http://schemas.microsoft.com/office/drawing/2014/main" id="{F0E21766-BB69-4638-8CC6-B1935BD8F82C}"/>
              </a:ext>
            </a:extLst>
          </p:cNvPr>
          <p:cNvSpPr txBox="1">
            <a:spLocks/>
          </p:cNvSpPr>
          <p:nvPr/>
        </p:nvSpPr>
        <p:spPr>
          <a:xfrm>
            <a:off x="1970842" y="2157274"/>
            <a:ext cx="9935387" cy="43461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3200" dirty="0">
                <a:solidFill>
                  <a:schemeClr val="tx2"/>
                </a:solidFill>
                <a:latin typeface="+mj-lt"/>
              </a:rPr>
              <a:t>SAMO est composé de 3 services 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chemeClr val="tx2"/>
                </a:solidFill>
                <a:latin typeface="+mj-lt"/>
              </a:rPr>
              <a:t>le SESSAD, Service d’Education Spéciale et de Soins A Domicile avec une antenne à Cherbourg et une antenne à Valognes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chemeClr val="tx2"/>
                </a:solidFill>
                <a:latin typeface="+mj-lt"/>
              </a:rPr>
              <a:t>le SAVS, Service d’Accompagnement à la Vie Sociale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chemeClr val="tx2"/>
                </a:solidFill>
                <a:latin typeface="+mj-lt"/>
              </a:rPr>
              <a:t>le SAD, Service d’Alternative au Domicile</a:t>
            </a:r>
          </a:p>
          <a:p>
            <a:pPr algn="r"/>
            <a:endParaRPr lang="fr-FR" sz="3200" dirty="0">
              <a:solidFill>
                <a:schemeClr val="tx2"/>
              </a:solidFill>
              <a:latin typeface="+mj-lt"/>
            </a:endParaRPr>
          </a:p>
          <a:p>
            <a:pPr algn="r"/>
            <a:r>
              <a:rPr lang="fr-FR" sz="3200" dirty="0">
                <a:solidFill>
                  <a:schemeClr val="tx2"/>
                </a:solidFill>
                <a:latin typeface="+mj-lt"/>
              </a:rPr>
              <a:t>Directrice : Nadège AULNAY</a:t>
            </a:r>
          </a:p>
        </p:txBody>
      </p:sp>
    </p:spTree>
    <p:extLst>
      <p:ext uri="{BB962C8B-B14F-4D97-AF65-F5344CB8AC3E}">
        <p14:creationId xmlns:p14="http://schemas.microsoft.com/office/powerpoint/2010/main" val="3095429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65006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re 15">
            <a:extLst>
              <a:ext uri="{FF2B5EF4-FFF2-40B4-BE49-F238E27FC236}">
                <a16:creationId xmlns="" xmlns:a16="http://schemas.microsoft.com/office/drawing/2014/main" id="{108244EC-8C3A-498F-9BE1-E7E3CF96F3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01309" y="331352"/>
            <a:ext cx="7565173" cy="1060378"/>
          </a:xfrm>
        </p:spPr>
        <p:txBody>
          <a:bodyPr/>
          <a:lstStyle/>
          <a:p>
            <a:pPr algn="r"/>
            <a:r>
              <a:rPr lang="fr-FR" b="1" dirty="0">
                <a:solidFill>
                  <a:schemeClr val="accent4"/>
                </a:solidFill>
              </a:rPr>
              <a:t>Habitats</a:t>
            </a:r>
          </a:p>
        </p:txBody>
      </p: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Sous-titre 2">
            <a:extLst>
              <a:ext uri="{FF2B5EF4-FFF2-40B4-BE49-F238E27FC236}">
                <a16:creationId xmlns="" xmlns:a16="http://schemas.microsoft.com/office/drawing/2014/main" id="{838FA6B2-B741-45E0-B9ED-0B01C9BAE6E2}"/>
              </a:ext>
            </a:extLst>
          </p:cNvPr>
          <p:cNvSpPr txBox="1">
            <a:spLocks/>
          </p:cNvSpPr>
          <p:nvPr/>
        </p:nvSpPr>
        <p:spPr>
          <a:xfrm>
            <a:off x="1548060" y="2157274"/>
            <a:ext cx="10358170" cy="434614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4100" dirty="0">
                <a:solidFill>
                  <a:schemeClr val="tx2"/>
                </a:solidFill>
                <a:latin typeface="+mj-lt"/>
              </a:rPr>
              <a:t>Le pôle </a:t>
            </a:r>
            <a:r>
              <a:rPr lang="fr-FR" sz="4100" dirty="0" smtClean="0">
                <a:solidFill>
                  <a:schemeClr val="tx2"/>
                </a:solidFill>
                <a:latin typeface="+mj-lt"/>
              </a:rPr>
              <a:t>Habitats </a:t>
            </a:r>
            <a:r>
              <a:rPr lang="fr-FR" sz="4100" dirty="0">
                <a:solidFill>
                  <a:schemeClr val="tx2"/>
                </a:solidFill>
                <a:latin typeface="+mj-lt"/>
              </a:rPr>
              <a:t>et Accueil de Jour est composé de services </a:t>
            </a:r>
          </a:p>
          <a:p>
            <a:pPr algn="l"/>
            <a:endParaRPr lang="fr-FR" sz="4100" dirty="0">
              <a:solidFill>
                <a:schemeClr val="tx2"/>
              </a:solidFill>
              <a:latin typeface="+mj-lt"/>
            </a:endParaRP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FR" sz="3600" dirty="0">
                <a:solidFill>
                  <a:schemeClr val="tx2"/>
                </a:solidFill>
                <a:latin typeface="+mj-lt"/>
              </a:rPr>
              <a:t>Des Foyers d’hébergements et foyers de vie : La Noé, la Renauderie, Le Clos du Pressoir, la Fieffe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FR" sz="3600" dirty="0">
                <a:solidFill>
                  <a:schemeClr val="tx2"/>
                </a:solidFill>
                <a:latin typeface="+mj-lt"/>
              </a:rPr>
              <a:t>L’accueil de jour : 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fr-FR" sz="3600" dirty="0">
                <a:solidFill>
                  <a:schemeClr val="tx2"/>
                </a:solidFill>
                <a:latin typeface="+mj-lt"/>
              </a:rPr>
              <a:t>Les foyers occupationnels : Les Rivières et le Clos du Pressoir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fr-FR" sz="3600" dirty="0">
                <a:solidFill>
                  <a:schemeClr val="tx2"/>
                </a:solidFill>
                <a:latin typeface="+mj-lt"/>
              </a:rPr>
              <a:t>Le Temps partagé : La Renauderie</a:t>
            </a:r>
          </a:p>
          <a:p>
            <a:pPr algn="r"/>
            <a:endParaRPr lang="fr-FR" sz="3200" dirty="0">
              <a:solidFill>
                <a:schemeClr val="tx2"/>
              </a:solidFill>
              <a:latin typeface="+mj-lt"/>
            </a:endParaRPr>
          </a:p>
          <a:p>
            <a:pPr algn="r"/>
            <a:r>
              <a:rPr lang="fr-FR" sz="3200" dirty="0">
                <a:solidFill>
                  <a:schemeClr val="tx2"/>
                </a:solidFill>
                <a:latin typeface="+mj-lt"/>
              </a:rPr>
              <a:t>Directrice : Céline FAUCHER</a:t>
            </a:r>
          </a:p>
        </p:txBody>
      </p:sp>
    </p:spTree>
    <p:extLst>
      <p:ext uri="{BB962C8B-B14F-4D97-AF65-F5344CB8AC3E}">
        <p14:creationId xmlns:p14="http://schemas.microsoft.com/office/powerpoint/2010/main" val="665276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re 1">
            <a:extLst>
              <a:ext uri="{FF2B5EF4-FFF2-40B4-BE49-F238E27FC236}">
                <a16:creationId xmlns="" xmlns:a16="http://schemas.microsoft.com/office/drawing/2014/main" id="{4EA4345A-5949-44D6-9DE1-D0BE08EFAED1}"/>
              </a:ext>
            </a:extLst>
          </p:cNvPr>
          <p:cNvSpPr txBox="1">
            <a:spLocks/>
          </p:cNvSpPr>
          <p:nvPr/>
        </p:nvSpPr>
        <p:spPr>
          <a:xfrm>
            <a:off x="2608520" y="-41486"/>
            <a:ext cx="8502502" cy="127412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chemeClr val="tx2"/>
                </a:solidFill>
              </a:rPr>
              <a:t>Pôle </a:t>
            </a:r>
            <a:r>
              <a:rPr lang="fr-FR" b="1" dirty="0" smtClean="0">
                <a:solidFill>
                  <a:schemeClr val="tx2"/>
                </a:solidFill>
              </a:rPr>
              <a:t>Habitats </a:t>
            </a:r>
            <a:r>
              <a:rPr lang="fr-FR" b="1" dirty="0">
                <a:solidFill>
                  <a:schemeClr val="tx2"/>
                </a:solidFill>
              </a:rPr>
              <a:t>et Accueil de Jour</a:t>
            </a:r>
          </a:p>
          <a:p>
            <a:r>
              <a:rPr lang="fr-FR" b="1" dirty="0">
                <a:solidFill>
                  <a:schemeClr val="tx2"/>
                </a:solidFill>
              </a:rPr>
              <a:t>SAVS-AD</a:t>
            </a:r>
          </a:p>
        </p:txBody>
      </p:sp>
      <p:pic>
        <p:nvPicPr>
          <p:cNvPr id="15" name="Espace réservé du contenu 4" descr="http://www.ville-cherbourg.fr/fr/tourisme_decouverte/visiter_cherbourg-octevil/visiter_la_region/images/zoom/352_1_1257.jpg?38714,29">
            <a:extLst>
              <a:ext uri="{FF2B5EF4-FFF2-40B4-BE49-F238E27FC236}">
                <a16:creationId xmlns="" xmlns:a16="http://schemas.microsoft.com/office/drawing/2014/main" id="{3EC9C3D7-FC79-418E-99DC-C6A1E04238CA}"/>
              </a:ext>
            </a:extLst>
          </p:cNvPr>
          <p:cNvPicPr>
            <a:picLocks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25892" y="1217461"/>
            <a:ext cx="6931899" cy="5640539"/>
          </a:xfrm>
          <a:prstGeom prst="rect">
            <a:avLst/>
          </a:prstGeom>
        </p:spPr>
      </p:pic>
      <p:pic>
        <p:nvPicPr>
          <p:cNvPr id="16" name="Picture 2" descr="C:\Users\ACAIS045\Desktop\projets architecturaux\EQUEURDREVILLE.jpg">
            <a:extLst>
              <a:ext uri="{FF2B5EF4-FFF2-40B4-BE49-F238E27FC236}">
                <a16:creationId xmlns="" xmlns:a16="http://schemas.microsoft.com/office/drawing/2014/main" id="{7131812A-DE2E-4F9D-A693-DC33EF887C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886" y="764705"/>
            <a:ext cx="1448972" cy="1832256"/>
          </a:xfrm>
          <a:prstGeom prst="rect">
            <a:avLst/>
          </a:prstGeom>
          <a:noFill/>
          <a:scene3d>
            <a:camera prst="orthographicFront">
              <a:rot lat="0" lon="0" rev="162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ACAIS045\Desktop\Mes Documents DSD\LA RENAUDERIE\PHOTOS RENAUDERIE\P3180001.JPG">
            <a:extLst>
              <a:ext uri="{FF2B5EF4-FFF2-40B4-BE49-F238E27FC236}">
                <a16:creationId xmlns="" xmlns:a16="http://schemas.microsoft.com/office/drawing/2014/main" id="{615B16ED-6FAC-4098-8D93-11ED1106D2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885" y="3011878"/>
            <a:ext cx="1944000" cy="1249604"/>
          </a:xfrm>
          <a:prstGeom prst="rect">
            <a:avLst/>
          </a:prstGeom>
          <a:solidFill>
            <a:schemeClr val="accent4">
              <a:alpha val="75000"/>
            </a:schemeClr>
          </a:solidFill>
          <a:ln>
            <a:noFill/>
          </a:ln>
          <a:extLst/>
        </p:spPr>
      </p:pic>
      <p:pic>
        <p:nvPicPr>
          <p:cNvPr id="18" name="Picture 3" descr="C:\Users\ACAIS045\Desktop\Mes Documents DSD\livret d'accueil\PHOTOS LA NOE\Photo 001.jpg">
            <a:extLst>
              <a:ext uri="{FF2B5EF4-FFF2-40B4-BE49-F238E27FC236}">
                <a16:creationId xmlns="" xmlns:a16="http://schemas.microsoft.com/office/drawing/2014/main" id="{851BC645-706E-4B9D-BEC6-8427C0D97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7565" y="916196"/>
            <a:ext cx="208420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>
            <a:extLst>
              <a:ext uri="{FF2B5EF4-FFF2-40B4-BE49-F238E27FC236}">
                <a16:creationId xmlns="" xmlns:a16="http://schemas.microsoft.com/office/drawing/2014/main" id="{9343E3F4-8C08-466A-8F9A-ECDECC1D5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903" y="3008263"/>
            <a:ext cx="2081590" cy="1212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>
            <a:extLst>
              <a:ext uri="{FF2B5EF4-FFF2-40B4-BE49-F238E27FC236}">
                <a16:creationId xmlns="" xmlns:a16="http://schemas.microsoft.com/office/drawing/2014/main" id="{0932FD79-3525-4E20-A081-7C192C460E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7796" y="4909895"/>
            <a:ext cx="2097000" cy="135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 descr="C:\Users\ACAIS148\Desktop\photos\Les pieux\WP_20160407_17_50_10_Pro.jpg">
            <a:extLst>
              <a:ext uri="{FF2B5EF4-FFF2-40B4-BE49-F238E27FC236}">
                <a16:creationId xmlns="" xmlns:a16="http://schemas.microsoft.com/office/drawing/2014/main" id="{517D5208-A9E4-4FFB-9222-BCF814ACF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882" y="5004063"/>
            <a:ext cx="2088000" cy="1265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921E4AE3-8600-49CA-8518-1C1F38505FDA}"/>
              </a:ext>
            </a:extLst>
          </p:cNvPr>
          <p:cNvSpPr>
            <a:spLocks/>
          </p:cNvSpPr>
          <p:nvPr/>
        </p:nvSpPr>
        <p:spPr>
          <a:xfrm>
            <a:off x="1146284" y="2082583"/>
            <a:ext cx="1784574" cy="510427"/>
          </a:xfrm>
          <a:prstGeom prst="rect">
            <a:avLst/>
          </a:prstGeom>
          <a:solidFill>
            <a:schemeClr val="accent4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115000"/>
              </a:lnSpc>
              <a:spcBef>
                <a:spcPts val="1000"/>
              </a:spcBef>
              <a:defRPr/>
            </a:pPr>
            <a:r>
              <a:rPr lang="fr-FR" sz="900" b="1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Ateliers occupationnels</a:t>
            </a:r>
            <a:endParaRPr lang="fr-FR" sz="1000" b="1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  <a:p>
            <a:pPr algn="ctr" fontAlgn="base">
              <a:lnSpc>
                <a:spcPct val="115000"/>
              </a:lnSpc>
              <a:spcBef>
                <a:spcPts val="1000"/>
              </a:spcBef>
              <a:defRPr/>
            </a:pPr>
            <a:r>
              <a:rPr lang="fr-FR" sz="1200" b="1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« Les Rivières »</a:t>
            </a:r>
          </a:p>
        </p:txBody>
      </p:sp>
      <p:sp>
        <p:nvSpPr>
          <p:cNvPr id="23" name="Sous-titre 22">
            <a:extLst>
              <a:ext uri="{FF2B5EF4-FFF2-40B4-BE49-F238E27FC236}">
                <a16:creationId xmlns="" xmlns:a16="http://schemas.microsoft.com/office/drawing/2014/main" id="{E6D00D82-753C-4479-8D2F-EE5100BEFE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1976" y="4162729"/>
            <a:ext cx="2234184" cy="515512"/>
          </a:xfrm>
          <a:prstGeom prst="rect">
            <a:avLst/>
          </a:prstGeom>
          <a:solidFill>
            <a:schemeClr val="accent4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>
            <a:normAutofit fontScale="55000" lnSpcReduction="20000"/>
          </a:bodyPr>
          <a:lstStyle/>
          <a:p>
            <a:pPr algn="ctr" fontAlgn="base">
              <a:lnSpc>
                <a:spcPct val="115000"/>
              </a:lnSpc>
              <a:spcBef>
                <a:spcPts val="1000"/>
              </a:spcBef>
              <a:defRPr/>
            </a:pPr>
            <a:r>
              <a:rPr lang="fr-FR" sz="1400" b="1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Foyer  d’Hébergement/temps partagé</a:t>
            </a:r>
          </a:p>
          <a:p>
            <a:pPr algn="ctr" fontAlgn="base">
              <a:lnSpc>
                <a:spcPct val="115000"/>
              </a:lnSpc>
              <a:spcBef>
                <a:spcPts val="1000"/>
              </a:spcBef>
              <a:defRPr/>
            </a:pPr>
            <a:r>
              <a:rPr lang="fr-FR" sz="1500" b="1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fr-FR" sz="2200" b="1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«La </a:t>
            </a:r>
            <a:r>
              <a:rPr lang="fr-FR" sz="2200" b="1" dirty="0" err="1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Renauderie</a:t>
            </a:r>
            <a:r>
              <a:rPr lang="fr-FR" sz="1500" b="1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  »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64D2E01A-0B12-4733-B6B2-BEFECCF87A45}"/>
              </a:ext>
            </a:extLst>
          </p:cNvPr>
          <p:cNvSpPr>
            <a:spLocks/>
          </p:cNvSpPr>
          <p:nvPr/>
        </p:nvSpPr>
        <p:spPr>
          <a:xfrm>
            <a:off x="739826" y="6180658"/>
            <a:ext cx="2064935" cy="461963"/>
          </a:xfrm>
          <a:prstGeom prst="rect">
            <a:avLst/>
          </a:prstGeom>
          <a:solidFill>
            <a:schemeClr val="accent4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115000"/>
              </a:lnSpc>
              <a:spcBef>
                <a:spcPts val="1000"/>
              </a:spcBef>
              <a:defRPr/>
            </a:pPr>
            <a:r>
              <a:rPr lang="fr-FR" sz="900" b="1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Foyer de vie /Ateliers occupationnels</a:t>
            </a:r>
          </a:p>
          <a:p>
            <a:pPr algn="ctr" fontAlgn="base">
              <a:lnSpc>
                <a:spcPct val="115000"/>
              </a:lnSpc>
              <a:spcBef>
                <a:spcPts val="1000"/>
              </a:spcBef>
              <a:defRPr/>
            </a:pPr>
            <a:r>
              <a:rPr lang="fr-FR" sz="1200" b="1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« Le clos  du pressoir »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D10D3C1D-15B3-45E4-9EBA-73E8BE64F40D}"/>
              </a:ext>
            </a:extLst>
          </p:cNvPr>
          <p:cNvSpPr>
            <a:spLocks/>
          </p:cNvSpPr>
          <p:nvPr/>
        </p:nvSpPr>
        <p:spPr>
          <a:xfrm>
            <a:off x="9725869" y="2088185"/>
            <a:ext cx="2081590" cy="504825"/>
          </a:xfrm>
          <a:prstGeom prst="rect">
            <a:avLst/>
          </a:prstGeom>
          <a:solidFill>
            <a:schemeClr val="accent4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ts val="1000"/>
              </a:spcBef>
              <a:defRPr/>
            </a:pPr>
            <a:r>
              <a:rPr lang="fr-FR" sz="1200" b="1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Foyer d’Hébergement/ AH</a:t>
            </a:r>
          </a:p>
          <a:p>
            <a:pPr algn="ctr" fontAlgn="base">
              <a:spcBef>
                <a:spcPts val="1000"/>
              </a:spcBef>
              <a:defRPr/>
            </a:pPr>
            <a:r>
              <a:rPr lang="fr-FR" sz="1200" b="1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 «La Noé  »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BB714FD8-17A9-410A-9288-F28CA53DCA34}"/>
              </a:ext>
            </a:extLst>
          </p:cNvPr>
          <p:cNvSpPr>
            <a:spLocks/>
          </p:cNvSpPr>
          <p:nvPr/>
        </p:nvSpPr>
        <p:spPr>
          <a:xfrm>
            <a:off x="9725869" y="3934272"/>
            <a:ext cx="2081590" cy="572135"/>
          </a:xfrm>
          <a:prstGeom prst="rect">
            <a:avLst/>
          </a:prstGeom>
          <a:solidFill>
            <a:schemeClr val="accent2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ts val="1000"/>
              </a:spcBef>
              <a:defRPr/>
            </a:pPr>
            <a:r>
              <a:rPr lang="fr-FR" sz="1200" b="1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SAVS/SAD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78D11A15-36DC-4375-AAA6-2D2D31A367C3}"/>
              </a:ext>
            </a:extLst>
          </p:cNvPr>
          <p:cNvSpPr>
            <a:spLocks/>
          </p:cNvSpPr>
          <p:nvPr/>
        </p:nvSpPr>
        <p:spPr>
          <a:xfrm>
            <a:off x="9882352" y="5836047"/>
            <a:ext cx="2154966" cy="575592"/>
          </a:xfrm>
          <a:prstGeom prst="rect">
            <a:avLst/>
          </a:prstGeom>
          <a:solidFill>
            <a:schemeClr val="accent4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115000"/>
              </a:lnSpc>
              <a:spcBef>
                <a:spcPts val="1000"/>
              </a:spcBef>
              <a:defRPr/>
            </a:pPr>
            <a:r>
              <a:rPr lang="fr-FR" sz="900" b="1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Foyer de vie /Ateliers occupationnels</a:t>
            </a:r>
            <a:endParaRPr lang="fr-FR" sz="1000" b="1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  <a:p>
            <a:pPr algn="ctr" fontAlgn="base">
              <a:lnSpc>
                <a:spcPct val="115000"/>
              </a:lnSpc>
              <a:spcBef>
                <a:spcPts val="1000"/>
              </a:spcBef>
              <a:defRPr/>
            </a:pPr>
            <a:r>
              <a:rPr lang="fr-FR" sz="1200" b="1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« La Fieffe »</a:t>
            </a: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="" xmlns:a16="http://schemas.microsoft.com/office/drawing/2014/main" id="{1024B4EA-50FC-437B-BE03-2303FB0D2BE8}"/>
              </a:ext>
            </a:extLst>
          </p:cNvPr>
          <p:cNvCxnSpPr>
            <a:cxnSpLocks/>
          </p:cNvCxnSpPr>
          <p:nvPr/>
        </p:nvCxnSpPr>
        <p:spPr>
          <a:xfrm>
            <a:off x="3138914" y="1729935"/>
            <a:ext cx="1938940" cy="761179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="" xmlns:a16="http://schemas.microsoft.com/office/drawing/2014/main" id="{4414A6B6-41BC-445D-99C0-AA6055BD5302}"/>
              </a:ext>
            </a:extLst>
          </p:cNvPr>
          <p:cNvCxnSpPr>
            <a:cxnSpLocks/>
          </p:cNvCxnSpPr>
          <p:nvPr/>
        </p:nvCxnSpPr>
        <p:spPr>
          <a:xfrm flipV="1">
            <a:off x="3425885" y="2834697"/>
            <a:ext cx="1951805" cy="745021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="" xmlns:a16="http://schemas.microsoft.com/office/drawing/2014/main" id="{DFCE537E-8D8C-45D0-A5FF-F5A9B754C833}"/>
              </a:ext>
            </a:extLst>
          </p:cNvPr>
          <p:cNvCxnSpPr>
            <a:cxnSpLocks/>
          </p:cNvCxnSpPr>
          <p:nvPr/>
        </p:nvCxnSpPr>
        <p:spPr>
          <a:xfrm flipV="1">
            <a:off x="3044795" y="4807037"/>
            <a:ext cx="784799" cy="935447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="" xmlns:a16="http://schemas.microsoft.com/office/drawing/2014/main" id="{9466FC20-9112-44ED-9CFF-78996A0033B7}"/>
              </a:ext>
            </a:extLst>
          </p:cNvPr>
          <p:cNvCxnSpPr>
            <a:cxnSpLocks/>
          </p:cNvCxnSpPr>
          <p:nvPr/>
        </p:nvCxnSpPr>
        <p:spPr>
          <a:xfrm flipH="1">
            <a:off x="6372114" y="1829873"/>
            <a:ext cx="3319447" cy="904088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>
            <a:extLst>
              <a:ext uri="{FF2B5EF4-FFF2-40B4-BE49-F238E27FC236}">
                <a16:creationId xmlns="" xmlns:a16="http://schemas.microsoft.com/office/drawing/2014/main" id="{2875B89D-C329-441E-A7E3-00B66A1C2F0F}"/>
              </a:ext>
            </a:extLst>
          </p:cNvPr>
          <p:cNvCxnSpPr>
            <a:cxnSpLocks/>
            <a:stCxn id="19" idx="1"/>
          </p:cNvCxnSpPr>
          <p:nvPr/>
        </p:nvCxnSpPr>
        <p:spPr>
          <a:xfrm flipH="1" flipV="1">
            <a:off x="5977683" y="2954878"/>
            <a:ext cx="3451220" cy="659424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>
            <a:extLst>
              <a:ext uri="{FF2B5EF4-FFF2-40B4-BE49-F238E27FC236}">
                <a16:creationId xmlns="" xmlns:a16="http://schemas.microsoft.com/office/drawing/2014/main" id="{9A700BA6-AE5D-4D55-A4DF-5EC461FB4933}"/>
              </a:ext>
            </a:extLst>
          </p:cNvPr>
          <p:cNvCxnSpPr>
            <a:cxnSpLocks/>
          </p:cNvCxnSpPr>
          <p:nvPr/>
        </p:nvCxnSpPr>
        <p:spPr>
          <a:xfrm flipH="1" flipV="1">
            <a:off x="6136542" y="3234575"/>
            <a:ext cx="3292342" cy="2251826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8576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re 1">
            <a:extLst>
              <a:ext uri="{FF2B5EF4-FFF2-40B4-BE49-F238E27FC236}">
                <a16:creationId xmlns="" xmlns:a16="http://schemas.microsoft.com/office/drawing/2014/main" id="{476B63AA-B371-4B77-89D4-05DCDB79DCF7}"/>
              </a:ext>
            </a:extLst>
          </p:cNvPr>
          <p:cNvSpPr txBox="1">
            <a:spLocks/>
          </p:cNvSpPr>
          <p:nvPr/>
        </p:nvSpPr>
        <p:spPr>
          <a:xfrm>
            <a:off x="1524000" y="11542"/>
            <a:ext cx="9587022" cy="1221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chemeClr val="tx2"/>
                </a:solidFill>
              </a:rPr>
              <a:t>Le CPOM ACAIS – CD 50</a:t>
            </a:r>
          </a:p>
        </p:txBody>
      </p:sp>
      <p:sp>
        <p:nvSpPr>
          <p:cNvPr id="15" name="Espace réservé du contenu 2">
            <a:extLst>
              <a:ext uri="{FF2B5EF4-FFF2-40B4-BE49-F238E27FC236}">
                <a16:creationId xmlns="" xmlns:a16="http://schemas.microsoft.com/office/drawing/2014/main" id="{3A76CD0B-35D6-4802-B4E0-B40D47CAEF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29216" y="1665961"/>
            <a:ext cx="9483882" cy="439663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fr-FR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2800" dirty="0">
                <a:solidFill>
                  <a:schemeClr val="tx2"/>
                </a:solidFill>
              </a:rPr>
              <a:t>Il a été conclu pour 5 ans de 2013 à 2017 (+ 2 ans</a:t>
            </a:r>
            <a:r>
              <a:rPr lang="fr-FR" sz="2800" dirty="0" smtClean="0">
                <a:solidFill>
                  <a:schemeClr val="tx2"/>
                </a:solidFill>
              </a:rPr>
              <a:t>). </a:t>
            </a:r>
            <a:endParaRPr lang="fr-FR" sz="28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fr-FR" sz="28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fr-FR" sz="2800" dirty="0">
                <a:solidFill>
                  <a:schemeClr val="tx2"/>
                </a:solidFill>
              </a:rPr>
              <a:t>Les négociations ont commencé en mars 2011.</a:t>
            </a:r>
          </a:p>
          <a:p>
            <a:pPr marL="0" indent="0" algn="just">
              <a:buNone/>
            </a:pPr>
            <a:endParaRPr lang="fr-FR" sz="2800" dirty="0"/>
          </a:p>
          <a:p>
            <a:pPr marL="0" indent="0" algn="just">
              <a:buNone/>
            </a:pPr>
            <a:r>
              <a:rPr lang="fr-FR" sz="2800" dirty="0">
                <a:solidFill>
                  <a:schemeClr val="tx2"/>
                </a:solidFill>
              </a:rPr>
              <a:t>Comme dans tout contrat, chacune des parties avait des </a:t>
            </a:r>
            <a:r>
              <a:rPr lang="fr-FR" sz="2800" dirty="0" smtClean="0">
                <a:solidFill>
                  <a:schemeClr val="tx2"/>
                </a:solidFill>
              </a:rPr>
              <a:t>attentes.</a:t>
            </a:r>
            <a:endParaRPr lang="fr-FR" sz="28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fr-FR" dirty="0"/>
          </a:p>
          <a:p>
            <a:pPr marL="0" indent="0" algn="just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015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="" xmlns:a16="http://schemas.microsoft.com/office/drawing/2014/main" id="{369417ED-DF25-451F-8F7A-2F3A7F85FB46}"/>
              </a:ext>
            </a:extLst>
          </p:cNvPr>
          <p:cNvCxnSpPr>
            <a:cxnSpLocks/>
          </p:cNvCxnSpPr>
          <p:nvPr/>
        </p:nvCxnSpPr>
        <p:spPr>
          <a:xfrm>
            <a:off x="325518" y="11543"/>
            <a:ext cx="0" cy="6858000"/>
          </a:xfrm>
          <a:prstGeom prst="line">
            <a:avLst/>
          </a:prstGeom>
          <a:ln w="762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="" xmlns:a16="http://schemas.microsoft.com/office/drawing/2014/main" id="{D8E93F0E-D04D-4416-82B4-799B919A1BEA}"/>
              </a:ext>
            </a:extLst>
          </p:cNvPr>
          <p:cNvCxnSpPr>
            <a:cxnSpLocks/>
          </p:cNvCxnSpPr>
          <p:nvPr/>
        </p:nvCxnSpPr>
        <p:spPr>
          <a:xfrm>
            <a:off x="447775" y="11543"/>
            <a:ext cx="0" cy="6858000"/>
          </a:xfrm>
          <a:prstGeom prst="line">
            <a:avLst/>
          </a:prstGeom>
          <a:ln w="762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="" xmlns:a16="http://schemas.microsoft.com/office/drawing/2014/main" id="{C9A90ADE-DEAD-467C-AC45-8D8514AA91ED}"/>
              </a:ext>
            </a:extLst>
          </p:cNvPr>
          <p:cNvCxnSpPr>
            <a:cxnSpLocks/>
          </p:cNvCxnSpPr>
          <p:nvPr/>
        </p:nvCxnSpPr>
        <p:spPr>
          <a:xfrm>
            <a:off x="96080" y="11543"/>
            <a:ext cx="0" cy="6858000"/>
          </a:xfrm>
          <a:prstGeom prst="line">
            <a:avLst/>
          </a:prstGeom>
          <a:ln w="762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="" xmlns:a16="http://schemas.microsoft.com/office/drawing/2014/main" id="{C165A0DE-D0EE-4745-A865-73C3B8519653}"/>
              </a:ext>
            </a:extLst>
          </p:cNvPr>
          <p:cNvCxnSpPr>
            <a:cxnSpLocks/>
          </p:cNvCxnSpPr>
          <p:nvPr/>
        </p:nvCxnSpPr>
        <p:spPr>
          <a:xfrm>
            <a:off x="533387" y="11543"/>
            <a:ext cx="0" cy="6858000"/>
          </a:xfrm>
          <a:prstGeom prst="line">
            <a:avLst/>
          </a:prstGeom>
          <a:ln w="762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="" xmlns:a16="http://schemas.microsoft.com/office/drawing/2014/main" id="{79584432-D06B-4521-9F4E-9B69562AD595}"/>
              </a:ext>
            </a:extLst>
          </p:cNvPr>
          <p:cNvCxnSpPr>
            <a:cxnSpLocks/>
          </p:cNvCxnSpPr>
          <p:nvPr/>
        </p:nvCxnSpPr>
        <p:spPr>
          <a:xfrm>
            <a:off x="216663" y="11543"/>
            <a:ext cx="0" cy="6858000"/>
          </a:xfrm>
          <a:prstGeom prst="line">
            <a:avLst/>
          </a:prstGeom>
          <a:ln w="7620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FD8D6BE2-9B35-4CB2-9114-7BF81B920B9D}"/>
              </a:ext>
            </a:extLst>
          </p:cNvPr>
          <p:cNvCxnSpPr>
            <a:cxnSpLocks/>
          </p:cNvCxnSpPr>
          <p:nvPr/>
        </p:nvCxnSpPr>
        <p:spPr>
          <a:xfrm>
            <a:off x="678895" y="11543"/>
            <a:ext cx="0" cy="6858000"/>
          </a:xfrm>
          <a:prstGeom prst="line">
            <a:avLst/>
          </a:prstGeom>
          <a:ln w="762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èche : pentagone 10">
            <a:extLst>
              <a:ext uri="{FF2B5EF4-FFF2-40B4-BE49-F238E27FC236}">
                <a16:creationId xmlns="" xmlns:a16="http://schemas.microsoft.com/office/drawing/2014/main" id="{C7FCD95C-17AC-496B-BFBE-60D4BFD436A7}"/>
              </a:ext>
            </a:extLst>
          </p:cNvPr>
          <p:cNvSpPr/>
          <p:nvPr/>
        </p:nvSpPr>
        <p:spPr>
          <a:xfrm>
            <a:off x="565007" y="3234575"/>
            <a:ext cx="983052" cy="690284"/>
          </a:xfrm>
          <a:prstGeom prst="homePlat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lèche : pentagone 12">
            <a:extLst>
              <a:ext uri="{FF2B5EF4-FFF2-40B4-BE49-F238E27FC236}">
                <a16:creationId xmlns="" xmlns:a16="http://schemas.microsoft.com/office/drawing/2014/main" id="{411A7F9E-BEBA-4CF1-832A-19E3C6E3B0B4}"/>
              </a:ext>
            </a:extLst>
          </p:cNvPr>
          <p:cNvSpPr/>
          <p:nvPr/>
        </p:nvSpPr>
        <p:spPr>
          <a:xfrm>
            <a:off x="447777" y="2502122"/>
            <a:ext cx="1100282" cy="690284"/>
          </a:xfrm>
          <a:prstGeom prst="homePlat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127000" dist="508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Espace réservé du contenu 2">
            <a:extLst>
              <a:ext uri="{FF2B5EF4-FFF2-40B4-BE49-F238E27FC236}">
                <a16:creationId xmlns="" xmlns:a16="http://schemas.microsoft.com/office/drawing/2014/main" id="{718F0BA1-4B23-4A51-BC0C-54AB4C837A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778696"/>
            <a:ext cx="9144000" cy="4697260"/>
          </a:xfrm>
        </p:spPr>
        <p:txBody>
          <a:bodyPr>
            <a:normAutofit/>
          </a:bodyPr>
          <a:lstStyle/>
          <a:p>
            <a:pPr lvl="1" algn="l"/>
            <a:endParaRPr lang="fr-FR" sz="2200" dirty="0">
              <a:solidFill>
                <a:schemeClr val="tx2"/>
              </a:solidFill>
            </a:endParaRPr>
          </a:p>
          <a:p>
            <a:pPr lvl="1" algn="l">
              <a:buFont typeface="Symbol" panose="05050102010706020507" pitchFamily="18" charset="2"/>
              <a:buChar char="®"/>
            </a:pPr>
            <a:r>
              <a:rPr lang="fr-FR" sz="2800" dirty="0">
                <a:solidFill>
                  <a:schemeClr val="tx2"/>
                </a:solidFill>
              </a:rPr>
              <a:t> Faire vivre l’intégralité de son projet associatif</a:t>
            </a:r>
          </a:p>
          <a:p>
            <a:pPr algn="l"/>
            <a:endParaRPr lang="fr-FR" sz="2800" dirty="0">
              <a:solidFill>
                <a:schemeClr val="tx2"/>
              </a:solidFill>
            </a:endParaRPr>
          </a:p>
          <a:p>
            <a:pPr lvl="1" algn="l">
              <a:buFont typeface="Symbol" panose="05050102010706020507" pitchFamily="18" charset="2"/>
              <a:buChar char="®"/>
            </a:pPr>
            <a:r>
              <a:rPr lang="fr-FR" sz="2800" dirty="0">
                <a:solidFill>
                  <a:schemeClr val="tx2"/>
                </a:solidFill>
              </a:rPr>
              <a:t> Proposer à ses usagers un hébergement sécurisé, et conforme aux normes en vigueur</a:t>
            </a:r>
          </a:p>
          <a:p>
            <a:pPr lvl="1" algn="l"/>
            <a:endParaRPr lang="fr-FR" sz="2800" dirty="0">
              <a:solidFill>
                <a:schemeClr val="tx2"/>
              </a:solidFill>
            </a:endParaRPr>
          </a:p>
          <a:p>
            <a:pPr lvl="1" algn="l">
              <a:buFont typeface="Symbol" panose="05050102010706020507" pitchFamily="18" charset="2"/>
              <a:buChar char="®"/>
            </a:pPr>
            <a:r>
              <a:rPr lang="fr-FR" sz="2800" dirty="0">
                <a:solidFill>
                  <a:schemeClr val="tx2"/>
                </a:solidFill>
              </a:rPr>
              <a:t> Proposer à ses usagers des accompagnements adaptés à leurs besoins et attentes</a:t>
            </a:r>
          </a:p>
          <a:p>
            <a:pPr marL="800100" lvl="1" indent="-342900" algn="l">
              <a:buFont typeface="Symbol" panose="05050102010706020507" pitchFamily="18" charset="2"/>
              <a:buChar char="®"/>
            </a:pPr>
            <a:endParaRPr lang="fr-FR" sz="2800" dirty="0">
              <a:solidFill>
                <a:schemeClr val="tx2"/>
              </a:solidFill>
            </a:endParaRPr>
          </a:p>
          <a:p>
            <a:pPr lvl="1" algn="l">
              <a:buFont typeface="Symbol" panose="05050102010706020507" pitchFamily="18" charset="2"/>
              <a:buChar char="®"/>
            </a:pPr>
            <a:r>
              <a:rPr lang="fr-FR" sz="2800" dirty="0">
                <a:solidFill>
                  <a:schemeClr val="tx2"/>
                </a:solidFill>
              </a:rPr>
              <a:t> A défaut de les augmenter, maintenir les emplois </a:t>
            </a:r>
          </a:p>
          <a:p>
            <a:pPr lvl="1" algn="l"/>
            <a:endParaRPr lang="fr-FR" sz="2200" dirty="0">
              <a:solidFill>
                <a:schemeClr val="tx2"/>
              </a:solidFill>
            </a:endParaRPr>
          </a:p>
        </p:txBody>
      </p:sp>
      <p:sp>
        <p:nvSpPr>
          <p:cNvPr id="15" name="Titre 1">
            <a:extLst>
              <a:ext uri="{FF2B5EF4-FFF2-40B4-BE49-F238E27FC236}">
                <a16:creationId xmlns="" xmlns:a16="http://schemas.microsoft.com/office/drawing/2014/main" id="{B8441EE5-52E4-4047-9D64-E74457821B2E}"/>
              </a:ext>
            </a:extLst>
          </p:cNvPr>
          <p:cNvSpPr txBox="1">
            <a:spLocks/>
          </p:cNvSpPr>
          <p:nvPr/>
        </p:nvSpPr>
        <p:spPr>
          <a:xfrm>
            <a:off x="457199" y="338328"/>
            <a:ext cx="11287021" cy="12527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chemeClr val="tx2"/>
                </a:solidFill>
              </a:rPr>
              <a:t>Les attentes de l’ACAIS</a:t>
            </a:r>
          </a:p>
        </p:txBody>
      </p:sp>
    </p:spTree>
    <p:extLst>
      <p:ext uri="{BB962C8B-B14F-4D97-AF65-F5344CB8AC3E}">
        <p14:creationId xmlns:p14="http://schemas.microsoft.com/office/powerpoint/2010/main" val="354837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Pantone ACAI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EBAB5"/>
      </a:accent1>
      <a:accent2>
        <a:srgbClr val="0089B6"/>
      </a:accent2>
      <a:accent3>
        <a:srgbClr val="861A22"/>
      </a:accent3>
      <a:accent4>
        <a:srgbClr val="61993B"/>
      </a:accent4>
      <a:accent5>
        <a:srgbClr val="816183"/>
      </a:accent5>
      <a:accent6>
        <a:srgbClr val="F09200"/>
      </a:accent6>
      <a:hlink>
        <a:srgbClr val="000000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ntone ACAIS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7EBAB5"/>
    </a:accent1>
    <a:accent2>
      <a:srgbClr val="0089B6"/>
    </a:accent2>
    <a:accent3>
      <a:srgbClr val="861A22"/>
    </a:accent3>
    <a:accent4>
      <a:srgbClr val="61993B"/>
    </a:accent4>
    <a:accent5>
      <a:srgbClr val="816183"/>
    </a:accent5>
    <a:accent6>
      <a:srgbClr val="F09200"/>
    </a:accent6>
    <a:hlink>
      <a:srgbClr val="000000"/>
    </a:hlink>
    <a:folHlink>
      <a:srgbClr val="000000"/>
    </a:folHlink>
  </a:clrScheme>
</a:themeOverride>
</file>

<file path=ppt/theme/themeOverride2.xml><?xml version="1.0" encoding="utf-8"?>
<a:themeOverride xmlns:a="http://schemas.openxmlformats.org/drawingml/2006/main">
  <a:clrScheme name="Pantone ACAIS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7EBAB5"/>
    </a:accent1>
    <a:accent2>
      <a:srgbClr val="0089B6"/>
    </a:accent2>
    <a:accent3>
      <a:srgbClr val="861A22"/>
    </a:accent3>
    <a:accent4>
      <a:srgbClr val="61993B"/>
    </a:accent4>
    <a:accent5>
      <a:srgbClr val="816183"/>
    </a:accent5>
    <a:accent6>
      <a:srgbClr val="F09200"/>
    </a:accent6>
    <a:hlink>
      <a:srgbClr val="000000"/>
    </a:hlink>
    <a:folHlink>
      <a:srgbClr val="000000"/>
    </a:folHlink>
  </a:clrScheme>
</a:themeOverride>
</file>

<file path=ppt/theme/themeOverride3.xml><?xml version="1.0" encoding="utf-8"?>
<a:themeOverride xmlns:a="http://schemas.openxmlformats.org/drawingml/2006/main">
  <a:clrScheme name="Pantone ACAIS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7EBAB5"/>
    </a:accent1>
    <a:accent2>
      <a:srgbClr val="0089B6"/>
    </a:accent2>
    <a:accent3>
      <a:srgbClr val="861A22"/>
    </a:accent3>
    <a:accent4>
      <a:srgbClr val="61993B"/>
    </a:accent4>
    <a:accent5>
      <a:srgbClr val="816183"/>
    </a:accent5>
    <a:accent6>
      <a:srgbClr val="F09200"/>
    </a:accent6>
    <a:hlink>
      <a:srgbClr val="000000"/>
    </a:hlink>
    <a:folHlink>
      <a:srgbClr val="00000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1954</TotalTime>
  <Words>2121</Words>
  <Application>Microsoft Office PowerPoint</Application>
  <PresentationFormat>Personnalisé</PresentationFormat>
  <Paragraphs>543</Paragraphs>
  <Slides>42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42</vt:i4>
      </vt:variant>
    </vt:vector>
  </HeadingPairs>
  <TitlesOfParts>
    <vt:vector size="43" baseType="lpstr">
      <vt:lpstr>Thème Office</vt:lpstr>
      <vt:lpstr>ACAIS</vt:lpstr>
      <vt:lpstr>Présentation générale</vt:lpstr>
      <vt:lpstr>Présentation PowerPoint</vt:lpstr>
      <vt:lpstr>Présentation PowerPoint</vt:lpstr>
      <vt:lpstr>SAMO</vt:lpstr>
      <vt:lpstr>Habitats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Création du Service d’Alternative au Domicile</vt:lpstr>
      <vt:lpstr>Présentation PowerPoint</vt:lpstr>
      <vt:lpstr>  BILAN ET PERSPECTIVES  du SAVS du SAD et du Pôle Habitats et Accueil de Jour </vt:lpstr>
      <vt:lpstr>Présentation PowerPoint</vt:lpstr>
      <vt:lpstr>BILAN ET PERSPECTIVES  du SAVS ET DU SAD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Établissement d’origine en 2017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JEANNE Audrey</dc:creator>
  <cp:lastModifiedBy>MINSTER Pauline</cp:lastModifiedBy>
  <cp:revision>91</cp:revision>
  <dcterms:created xsi:type="dcterms:W3CDTF">2018-09-27T10:25:16Z</dcterms:created>
  <dcterms:modified xsi:type="dcterms:W3CDTF">2019-07-08T15:33:48Z</dcterms:modified>
</cp:coreProperties>
</file>